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8" r:id="rId2"/>
    <p:sldId id="257" r:id="rId3"/>
    <p:sldId id="256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3" r:id="rId13"/>
    <p:sldId id="274" r:id="rId14"/>
    <p:sldId id="275" r:id="rId15"/>
    <p:sldId id="276" r:id="rId16"/>
    <p:sldId id="269" r:id="rId17"/>
    <p:sldId id="278" r:id="rId18"/>
    <p:sldId id="259" r:id="rId19"/>
    <p:sldId id="277" r:id="rId20"/>
    <p:sldId id="260" r:id="rId21"/>
    <p:sldId id="270" r:id="rId22"/>
    <p:sldId id="282" r:id="rId23"/>
    <p:sldId id="271" r:id="rId24"/>
    <p:sldId id="272" r:id="rId25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311B35-4400-4496-8087-D6709A2186D9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EAED59-5269-4339-A60F-67A580810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AEAA88E-C7AA-4C27-AB25-8CF50197A2F8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CC047E9-126A-4C6E-9E39-4886BB99D0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D32A0-6302-4BF5-AC19-45CD06C466F8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90B3F-9010-435D-B64F-E94BD184BF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89B73-28B9-423C-B694-FD9C5F496545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64C0F-5B5D-44BA-AD89-522B7ABF77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35AE7-D133-407E-8C11-1F258A2121EE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0BE9D-BF62-48FF-83A3-178210E212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147977-F4F2-44CD-A03C-A0F6CDFA3F8A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A72B50-7DCA-462A-B41B-60C0774201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6B49A5-814F-4633-9E06-C1ADDD3B6286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DB134E-D951-4C64-A5A2-70057858D8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148C5-1936-4039-A068-0E85D69D7FD0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2BA1C7-27CD-4B35-A5DD-CF8E38017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A5DCC3-0027-4C94-A2CE-F143D6B9F01D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BDC935-B45F-44EE-93DA-55E70235C3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72615-337B-437F-B541-66AAA85AA95D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62F54-1D2E-4AB4-99D8-4D7D6D1BE9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181BFA-6989-485B-BF7C-109823B8549C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EBE736-62A6-4B34-A090-26C0581897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495097-B0A6-42EC-BE6F-0AA9C1B229D7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0953027-E29F-45A1-9B91-233F11F006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0D49C0D-2317-47B2-99B9-FF12B355A26A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2A1F291-9ACA-4B2E-BBE6-2A03B303A0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" TargetMode="External"/><Relationship Id="rId2" Type="http://schemas.openxmlformats.org/officeDocument/2006/relationships/hyperlink" Target="http://en.wikipedia.org/wiki/George_Bool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graphicFrame>
        <p:nvGraphicFramePr>
          <p:cNvPr id="14373" name="Group 37"/>
          <p:cNvGraphicFramePr>
            <a:graphicFrameLocks noGrp="1"/>
          </p:cNvGraphicFramePr>
          <p:nvPr/>
        </p:nvGraphicFramePr>
        <p:xfrm>
          <a:off x="3995738" y="1125538"/>
          <a:ext cx="4824412" cy="4829175"/>
        </p:xfrm>
        <a:graphic>
          <a:graphicData uri="http://schemas.openxmlformats.org/drawingml/2006/table">
            <a:tbl>
              <a:tblPr/>
              <a:tblGrid>
                <a:gridCol w="2305050"/>
                <a:gridCol w="2519362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III/2 Inovace a zkvalitnění výuky prostřednictvím ICT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VY_32_INOVACE_1_1_04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Název vzdělávacího materiálu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Číselné soustavy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Jméno autora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Ing. Bulka Josef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Tematická oblast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Obecné pojmy informatiky a přenos dat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Vzdělávací obor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Všechny obory školy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Informační a komunikační technologie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1., 2. 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Rozvíjené klíčové kompetence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Kompetence k učení, řešení problému, komunikativní, pracovní, personální a sociální a personální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Průřezové téma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Informační a komunikační  technologie; Člověk a svět práce; Člověk a životní prostředí; Občan v demokratické společnosti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0" name="Rectangle 3"/>
          <p:cNvSpPr>
            <a:spLocks noChangeArrowheads="1"/>
          </p:cNvSpPr>
          <p:nvPr/>
        </p:nvSpPr>
        <p:spPr bwMode="auto">
          <a:xfrm>
            <a:off x="179388" y="1196975"/>
            <a:ext cx="4321175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EU peníze školám“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Projekt DIGIT – digitalizace výuky na ISŠTE Sokolov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sz="14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reg.č. CZ.1.07/1.5.00/34.0496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>
              <a:ea typeface="Times New Roman" pitchFamily="18" charset="0"/>
              <a:cs typeface="Arial" charset="0"/>
            </a:endParaRPr>
          </a:p>
        </p:txBody>
      </p:sp>
      <p:pic>
        <p:nvPicPr>
          <p:cNvPr id="14371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5888"/>
            <a:ext cx="394811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Obdélník 1"/>
          <p:cNvSpPr>
            <a:spLocks noChangeArrowheads="1"/>
          </p:cNvSpPr>
          <p:nvPr/>
        </p:nvSpPr>
        <p:spPr bwMode="auto">
          <a:xfrm>
            <a:off x="611188" y="476250"/>
            <a:ext cx="6729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 i="1">
                <a:latin typeface="Trebuchet MS" pitchFamily="34" charset="0"/>
              </a:rPr>
              <a:t>Převody soustav binární do desítkové.</a:t>
            </a:r>
          </a:p>
        </p:txBody>
      </p:sp>
      <p:sp>
        <p:nvSpPr>
          <p:cNvPr id="23554" name="TextovéPole 2"/>
          <p:cNvSpPr txBox="1">
            <a:spLocks noChangeArrowheads="1"/>
          </p:cNvSpPr>
          <p:nvPr/>
        </p:nvSpPr>
        <p:spPr bwMode="auto">
          <a:xfrm>
            <a:off x="755650" y="1412875"/>
            <a:ext cx="8167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Lucida Sans Unicode" pitchFamily="34" charset="0"/>
              </a:rPr>
              <a:t>Vezmeme naše binární číslo z předchozího příkladu </a:t>
            </a:r>
            <a:r>
              <a:rPr lang="cs-CZ" sz="2400" b="1" i="1">
                <a:latin typeface="Lucida Sans Unicode" pitchFamily="34" charset="0"/>
              </a:rPr>
              <a:t>(111001000)</a:t>
            </a:r>
            <a:r>
              <a:rPr lang="cs-CZ" sz="2400" b="1" i="1" baseline="-25000">
                <a:latin typeface="Lucida Sans Unicode" pitchFamily="34" charset="0"/>
              </a:rPr>
              <a:t>2</a:t>
            </a:r>
            <a:endParaRPr lang="cs-CZ">
              <a:latin typeface="Lucida Sans Unicode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835150" y="2781300"/>
          <a:ext cx="5545138" cy="74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0"/>
                <a:gridCol w="432048"/>
                <a:gridCol w="482249"/>
                <a:gridCol w="525863"/>
                <a:gridCol w="576064"/>
                <a:gridCol w="504056"/>
                <a:gridCol w="504056"/>
                <a:gridCol w="504056"/>
                <a:gridCol w="432048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řád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468313" y="4149725"/>
            <a:ext cx="84963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Lucida Sans Unicode" pitchFamily="34" charset="0"/>
              </a:rPr>
              <a:t>1•2</a:t>
            </a:r>
            <a:r>
              <a:rPr lang="cs-CZ" sz="2000" b="1" baseline="30000">
                <a:latin typeface="Lucida Sans Unicode" pitchFamily="34" charset="0"/>
              </a:rPr>
              <a:t>8</a:t>
            </a:r>
            <a:r>
              <a:rPr lang="cs-CZ" sz="2000" b="1">
                <a:latin typeface="Lucida Sans Unicode" pitchFamily="34" charset="0"/>
              </a:rPr>
              <a:t> + 1•2</a:t>
            </a:r>
            <a:r>
              <a:rPr lang="cs-CZ" sz="2000" b="1" baseline="30000">
                <a:latin typeface="Lucida Sans Unicode" pitchFamily="34" charset="0"/>
              </a:rPr>
              <a:t>7</a:t>
            </a:r>
            <a:r>
              <a:rPr lang="cs-CZ" sz="2000" b="1">
                <a:latin typeface="Lucida Sans Unicode" pitchFamily="34" charset="0"/>
              </a:rPr>
              <a:t> + 1•2</a:t>
            </a:r>
            <a:r>
              <a:rPr lang="cs-CZ" sz="2000" b="1" baseline="30000">
                <a:latin typeface="Lucida Sans Unicode" pitchFamily="34" charset="0"/>
              </a:rPr>
              <a:t>6</a:t>
            </a:r>
            <a:r>
              <a:rPr lang="cs-CZ" sz="2000" b="1">
                <a:latin typeface="Lucida Sans Unicode" pitchFamily="34" charset="0"/>
              </a:rPr>
              <a:t> + 1•2</a:t>
            </a:r>
            <a:r>
              <a:rPr lang="cs-CZ" sz="2000" b="1" baseline="30000">
                <a:latin typeface="Lucida Sans Unicode" pitchFamily="34" charset="0"/>
              </a:rPr>
              <a:t>3</a:t>
            </a:r>
            <a:r>
              <a:rPr lang="cs-CZ" sz="2000" b="1">
                <a:latin typeface="Lucida Sans Unicode" pitchFamily="34" charset="0"/>
              </a:rPr>
              <a:t> =  256 + 128 + 64 +8 = (456)</a:t>
            </a:r>
            <a:r>
              <a:rPr lang="cs-CZ" sz="2000" b="1" baseline="-25000">
                <a:latin typeface="Lucida Sans Unicode" pitchFamily="34" charset="0"/>
              </a:rPr>
              <a:t>10</a:t>
            </a:r>
          </a:p>
          <a:p>
            <a:r>
              <a:rPr lang="cs-CZ" sz="1600" i="1">
                <a:latin typeface="Lucida Sans Unicode" pitchFamily="34" charset="0"/>
              </a:rPr>
              <a:t>Řády mocnin čísla 2, u kterých je hodnota 0, můžeme zanedbat, neboť násobíme 0.</a:t>
            </a:r>
          </a:p>
          <a:p>
            <a:endParaRPr lang="cs-CZ" sz="1600" i="1">
              <a:latin typeface="Lucida Sans Unicode" pitchFamily="34" charset="0"/>
            </a:endParaRPr>
          </a:p>
          <a:p>
            <a:r>
              <a:rPr lang="cs-CZ" sz="1600" i="1">
                <a:latin typeface="Lucida Sans Unicode" pitchFamily="34" charset="0"/>
              </a:rPr>
              <a:t>Výsledkem našeho převodu je číslo (456)</a:t>
            </a:r>
            <a:r>
              <a:rPr lang="cs-CZ" sz="1600" i="1" baseline="-25000">
                <a:latin typeface="Lucida Sans Unicode" pitchFamily="34" charset="0"/>
              </a:rPr>
              <a:t>10</a:t>
            </a:r>
            <a:r>
              <a:rPr lang="cs-CZ" sz="1600" i="1">
                <a:latin typeface="Lucida Sans Unicode" pitchFamily="34" charset="0"/>
              </a:rPr>
              <a:t> – takto si provedeme ověření správnosti převodu u desítkových čísel do soustavy binární (dvojkové) !!!</a:t>
            </a:r>
          </a:p>
        </p:txBody>
      </p:sp>
      <p:sp>
        <p:nvSpPr>
          <p:cNvPr id="6" name="Volný tvar 5"/>
          <p:cNvSpPr/>
          <p:nvPr/>
        </p:nvSpPr>
        <p:spPr>
          <a:xfrm>
            <a:off x="7380288" y="1844675"/>
            <a:ext cx="1368425" cy="1152525"/>
          </a:xfrm>
          <a:custGeom>
            <a:avLst/>
            <a:gdLst>
              <a:gd name="connsiteX0" fmla="*/ 0 w 717177"/>
              <a:gd name="connsiteY0" fmla="*/ 340658 h 349623"/>
              <a:gd name="connsiteX1" fmla="*/ 26894 w 717177"/>
              <a:gd name="connsiteY1" fmla="*/ 349623 h 349623"/>
              <a:gd name="connsiteX2" fmla="*/ 233083 w 717177"/>
              <a:gd name="connsiteY2" fmla="*/ 331694 h 349623"/>
              <a:gd name="connsiteX3" fmla="*/ 322730 w 717177"/>
              <a:gd name="connsiteY3" fmla="*/ 304800 h 349623"/>
              <a:gd name="connsiteX4" fmla="*/ 349624 w 717177"/>
              <a:gd name="connsiteY4" fmla="*/ 295835 h 349623"/>
              <a:gd name="connsiteX5" fmla="*/ 448236 w 717177"/>
              <a:gd name="connsiteY5" fmla="*/ 268941 h 349623"/>
              <a:gd name="connsiteX6" fmla="*/ 502024 w 717177"/>
              <a:gd name="connsiteY6" fmla="*/ 251011 h 349623"/>
              <a:gd name="connsiteX7" fmla="*/ 528918 w 717177"/>
              <a:gd name="connsiteY7" fmla="*/ 242047 h 349623"/>
              <a:gd name="connsiteX8" fmla="*/ 573741 w 717177"/>
              <a:gd name="connsiteY8" fmla="*/ 206188 h 349623"/>
              <a:gd name="connsiteX9" fmla="*/ 591671 w 717177"/>
              <a:gd name="connsiteY9" fmla="*/ 188258 h 349623"/>
              <a:gd name="connsiteX10" fmla="*/ 645459 w 717177"/>
              <a:gd name="connsiteY10" fmla="*/ 152400 h 349623"/>
              <a:gd name="connsiteX11" fmla="*/ 654424 w 717177"/>
              <a:gd name="connsiteY11" fmla="*/ 125506 h 349623"/>
              <a:gd name="connsiteX12" fmla="*/ 672353 w 717177"/>
              <a:gd name="connsiteY12" fmla="*/ 107576 h 349623"/>
              <a:gd name="connsiteX13" fmla="*/ 690283 w 717177"/>
              <a:gd name="connsiteY13" fmla="*/ 80682 h 349623"/>
              <a:gd name="connsiteX14" fmla="*/ 699247 w 717177"/>
              <a:gd name="connsiteY14" fmla="*/ 53788 h 349623"/>
              <a:gd name="connsiteX15" fmla="*/ 708212 w 717177"/>
              <a:gd name="connsiteY15" fmla="*/ 17929 h 349623"/>
              <a:gd name="connsiteX16" fmla="*/ 717177 w 717177"/>
              <a:gd name="connsiteY16" fmla="*/ 0 h 34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17177" h="349623">
                <a:moveTo>
                  <a:pt x="0" y="340658"/>
                </a:moveTo>
                <a:cubicBezTo>
                  <a:pt x="8965" y="343646"/>
                  <a:pt x="17444" y="349623"/>
                  <a:pt x="26894" y="349623"/>
                </a:cubicBezTo>
                <a:cubicBezTo>
                  <a:pt x="119431" y="349623"/>
                  <a:pt x="154658" y="342897"/>
                  <a:pt x="233083" y="331694"/>
                </a:cubicBezTo>
                <a:cubicBezTo>
                  <a:pt x="360906" y="289085"/>
                  <a:pt x="227891" y="331896"/>
                  <a:pt x="322730" y="304800"/>
                </a:cubicBezTo>
                <a:cubicBezTo>
                  <a:pt x="331816" y="302204"/>
                  <a:pt x="340457" y="298127"/>
                  <a:pt x="349624" y="295835"/>
                </a:cubicBezTo>
                <a:cubicBezTo>
                  <a:pt x="450995" y="270491"/>
                  <a:pt x="332838" y="307406"/>
                  <a:pt x="448236" y="268941"/>
                </a:cubicBezTo>
                <a:lnTo>
                  <a:pt x="502024" y="251011"/>
                </a:lnTo>
                <a:lnTo>
                  <a:pt x="528918" y="242047"/>
                </a:lnTo>
                <a:cubicBezTo>
                  <a:pt x="572204" y="198759"/>
                  <a:pt x="517202" y="251419"/>
                  <a:pt x="573741" y="206188"/>
                </a:cubicBezTo>
                <a:cubicBezTo>
                  <a:pt x="580341" y="200908"/>
                  <a:pt x="584909" y="193329"/>
                  <a:pt x="591671" y="188258"/>
                </a:cubicBezTo>
                <a:cubicBezTo>
                  <a:pt x="608910" y="175329"/>
                  <a:pt x="645459" y="152400"/>
                  <a:pt x="645459" y="152400"/>
                </a:cubicBezTo>
                <a:cubicBezTo>
                  <a:pt x="648447" y="143435"/>
                  <a:pt x="649562" y="133609"/>
                  <a:pt x="654424" y="125506"/>
                </a:cubicBezTo>
                <a:cubicBezTo>
                  <a:pt x="658772" y="118258"/>
                  <a:pt x="667073" y="114176"/>
                  <a:pt x="672353" y="107576"/>
                </a:cubicBezTo>
                <a:cubicBezTo>
                  <a:pt x="679084" y="99163"/>
                  <a:pt x="684306" y="89647"/>
                  <a:pt x="690283" y="80682"/>
                </a:cubicBezTo>
                <a:cubicBezTo>
                  <a:pt x="693271" y="71717"/>
                  <a:pt x="696651" y="62874"/>
                  <a:pt x="699247" y="53788"/>
                </a:cubicBezTo>
                <a:cubicBezTo>
                  <a:pt x="702632" y="41941"/>
                  <a:pt x="704316" y="29618"/>
                  <a:pt x="708212" y="17929"/>
                </a:cubicBezTo>
                <a:cubicBezTo>
                  <a:pt x="710325" y="11590"/>
                  <a:pt x="714189" y="5976"/>
                  <a:pt x="717177" y="0"/>
                </a:cubicBezTo>
              </a:path>
            </a:pathLst>
          </a:cu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2700338" y="2133600"/>
            <a:ext cx="4703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>
                <a:latin typeface="Lucida Sans Unicode" pitchFamily="34" charset="0"/>
              </a:rPr>
              <a:t>Příslušný index u čísla mocníme řádem!!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Obdélník 1"/>
          <p:cNvSpPr>
            <a:spLocks noChangeArrowheads="1"/>
          </p:cNvSpPr>
          <p:nvPr/>
        </p:nvSpPr>
        <p:spPr bwMode="auto">
          <a:xfrm>
            <a:off x="179388" y="188913"/>
            <a:ext cx="8640762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i="1">
                <a:latin typeface="Trebuchet MS" pitchFamily="34" charset="0"/>
              </a:rPr>
              <a:t>Osmičková (oktalová,oktální) soustava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800">
                <a:latin typeface="Trebuchet MS" pitchFamily="34" charset="0"/>
              </a:rPr>
              <a:t>Je číselná soustava o  základu 8, která (v tradičním zápisu), může obsahovat cifry 0, 1, 2, 3, 4, 5, 6 a 7.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708400" y="3141663"/>
          <a:ext cx="2592388" cy="333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576064"/>
                <a:gridCol w="576064"/>
                <a:gridCol w="504056"/>
              </a:tblGrid>
              <a:tr h="226824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baseline="30000" dirty="0" smtClean="0"/>
                        <a:t>2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baseline="30000" dirty="0" smtClean="0"/>
                        <a:t>1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baseline="30000" dirty="0" smtClean="0"/>
                        <a:t>0</a:t>
                      </a:r>
                      <a:endParaRPr lang="cs-CZ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630" name="TextovéPole 6"/>
          <p:cNvSpPr txBox="1">
            <a:spLocks noChangeArrowheads="1"/>
          </p:cNvSpPr>
          <p:nvPr/>
        </p:nvSpPr>
        <p:spPr bwMode="auto">
          <a:xfrm>
            <a:off x="179388" y="1700213"/>
            <a:ext cx="87852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800">
                <a:latin typeface="Trebuchet MS" pitchFamily="34" charset="0"/>
              </a:rPr>
              <a:t>Pro popis čísel v oktalové soustavě, pomocí binární soustavy, potřebujeme 3 bity, abychom rozlišili možné kombinace jedniček a nul. 2</a:t>
            </a:r>
            <a:r>
              <a:rPr lang="cs-CZ" sz="2800" baseline="30000">
                <a:latin typeface="Trebuchet MS" pitchFamily="34" charset="0"/>
              </a:rPr>
              <a:t>3 </a:t>
            </a:r>
            <a:r>
              <a:rPr lang="cs-CZ" sz="2800">
                <a:latin typeface="Trebuchet MS" pitchFamily="34" charset="0"/>
              </a:rPr>
              <a:t>= 8</a:t>
            </a:r>
          </a:p>
        </p:txBody>
      </p:sp>
      <p:sp>
        <p:nvSpPr>
          <p:cNvPr id="8" name="Šipka dolů 7"/>
          <p:cNvSpPr/>
          <p:nvPr/>
        </p:nvSpPr>
        <p:spPr>
          <a:xfrm rot="5400000">
            <a:off x="6691096" y="2822072"/>
            <a:ext cx="484632" cy="978408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řád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ovéPole 1"/>
          <p:cNvSpPr txBox="1">
            <a:spLocks noChangeArrowheads="1"/>
          </p:cNvSpPr>
          <p:nvPr/>
        </p:nvSpPr>
        <p:spPr bwMode="auto">
          <a:xfrm>
            <a:off x="250825" y="260350"/>
            <a:ext cx="8183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 i="1">
                <a:latin typeface="Trebuchet MS" pitchFamily="34" charset="0"/>
              </a:rPr>
              <a:t>Převody soustav binární soustavy do oktalové</a:t>
            </a:r>
          </a:p>
        </p:txBody>
      </p:sp>
      <p:sp>
        <p:nvSpPr>
          <p:cNvPr id="25602" name="Obdélník 2"/>
          <p:cNvSpPr>
            <a:spLocks noChangeArrowheads="1"/>
          </p:cNvSpPr>
          <p:nvPr/>
        </p:nvSpPr>
        <p:spPr bwMode="auto">
          <a:xfrm>
            <a:off x="179388" y="908050"/>
            <a:ext cx="896461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800">
                <a:latin typeface="Trebuchet MS" pitchFamily="34" charset="0"/>
              </a:rPr>
              <a:t>Mějme naše číslo (456)</a:t>
            </a:r>
            <a:r>
              <a:rPr lang="cs-CZ" sz="2800" baseline="-25000">
                <a:latin typeface="Trebuchet MS" pitchFamily="34" charset="0"/>
              </a:rPr>
              <a:t>10</a:t>
            </a:r>
            <a:r>
              <a:rPr lang="cs-CZ" sz="2800">
                <a:latin typeface="Trebuchet MS" pitchFamily="34" charset="0"/>
              </a:rPr>
              <a:t>, které v binární soustavě mělo tvar, (111001000)</a:t>
            </a:r>
            <a:r>
              <a:rPr lang="cs-CZ" sz="2800" baseline="-25000">
                <a:latin typeface="Trebuchet MS" pitchFamily="34" charset="0"/>
              </a:rPr>
              <a:t>2</a:t>
            </a:r>
            <a:r>
              <a:rPr lang="cs-CZ" sz="2800">
                <a:latin typeface="Trebuchet MS" pitchFamily="34" charset="0"/>
              </a:rPr>
              <a:t>. Toto číslo je popsáno 9-ti</a:t>
            </a:r>
          </a:p>
          <a:p>
            <a:pPr algn="just"/>
            <a:r>
              <a:rPr lang="cs-CZ" sz="2800">
                <a:latin typeface="Trebuchet MS" pitchFamily="34" charset="0"/>
              </a:rPr>
              <a:t>bity. Pro osmičkovou soustavu nám stačí 3 bity, a tak zprava doleva označíme vždy tři bity a pomocí výše uvedené převodní tabulky je vyjádříme v oktalové soustavě.</a:t>
            </a:r>
          </a:p>
        </p:txBody>
      </p:sp>
      <p:sp>
        <p:nvSpPr>
          <p:cNvPr id="25603" name="Obdélník 3"/>
          <p:cNvSpPr>
            <a:spLocks noChangeArrowheads="1"/>
          </p:cNvSpPr>
          <p:nvPr/>
        </p:nvSpPr>
        <p:spPr bwMode="auto">
          <a:xfrm>
            <a:off x="2627313" y="3573463"/>
            <a:ext cx="35639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400">
                <a:latin typeface="Trebuchet MS" pitchFamily="34" charset="0"/>
              </a:rPr>
              <a:t>(111001000)</a:t>
            </a:r>
            <a:r>
              <a:rPr lang="cs-CZ" sz="4400" baseline="-25000">
                <a:latin typeface="Trebuchet MS" pitchFamily="34" charset="0"/>
              </a:rPr>
              <a:t>2</a:t>
            </a:r>
            <a:endParaRPr lang="cs-CZ" sz="4400" baseline="-25000">
              <a:latin typeface="Lucida Sans Unicode" pitchFamily="34" charset="0"/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4643438" y="3500438"/>
            <a:ext cx="0" cy="86518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3779838" y="3500438"/>
            <a:ext cx="0" cy="86518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4932363" y="4149725"/>
            <a:ext cx="4810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400">
                <a:solidFill>
                  <a:srgbClr val="00B050"/>
                </a:solidFill>
                <a:latin typeface="Trebuchet MS" pitchFamily="34" charset="0"/>
              </a:rPr>
              <a:t>0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95738" y="4149725"/>
            <a:ext cx="4810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400">
                <a:solidFill>
                  <a:srgbClr val="00B050"/>
                </a:solidFill>
                <a:latin typeface="Trebuchet MS" pitchFamily="34" charset="0"/>
              </a:rPr>
              <a:t>1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132138" y="4149725"/>
            <a:ext cx="4810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400">
                <a:solidFill>
                  <a:srgbClr val="00B050"/>
                </a:solidFill>
                <a:latin typeface="Trebuchet MS" pitchFamily="34" charset="0"/>
              </a:rPr>
              <a:t>7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4140200" y="5300663"/>
            <a:ext cx="4464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i="1">
                <a:latin typeface="Trebuchet MS" pitchFamily="34" charset="0"/>
              </a:rPr>
              <a:t>Výsledek = (710)</a:t>
            </a:r>
            <a:r>
              <a:rPr lang="cs-CZ" sz="4000" b="1" i="1" baseline="-25000">
                <a:latin typeface="Trebuchet MS" pitchFamily="34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ovéPole 1"/>
          <p:cNvSpPr txBox="1">
            <a:spLocks noChangeArrowheads="1"/>
          </p:cNvSpPr>
          <p:nvPr/>
        </p:nvSpPr>
        <p:spPr bwMode="auto">
          <a:xfrm>
            <a:off x="395288" y="333375"/>
            <a:ext cx="8640762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i="1">
                <a:latin typeface="Trebuchet MS" pitchFamily="34" charset="0"/>
              </a:rPr>
              <a:t>Převod oktalové soustavy do desítkové</a:t>
            </a:r>
          </a:p>
          <a:p>
            <a:endParaRPr lang="cs-CZ" sz="2800">
              <a:latin typeface="Trebuchet MS" pitchFamily="34" charset="0"/>
            </a:endParaRPr>
          </a:p>
          <a:p>
            <a:pPr algn="just"/>
            <a:r>
              <a:rPr lang="cs-CZ" sz="2800">
                <a:latin typeface="Trebuchet MS" pitchFamily="34" charset="0"/>
              </a:rPr>
              <a:t>Abychom si ověřili správnost předchozího převodu, výsledek (710)</a:t>
            </a:r>
            <a:r>
              <a:rPr lang="cs-CZ" sz="2800" baseline="-25000">
                <a:latin typeface="Trebuchet MS" pitchFamily="34" charset="0"/>
              </a:rPr>
              <a:t>8</a:t>
            </a:r>
            <a:r>
              <a:rPr lang="cs-CZ" sz="2800">
                <a:latin typeface="Trebuchet MS" pitchFamily="34" charset="0"/>
              </a:rPr>
              <a:t> převedeme stejným způsobem, (jako u soustavy binární) do soustavy desítkové. Tentokrát základem pro řád mocniny však nebude číslo 2, ale číslo 8.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9750" y="3644900"/>
          <a:ext cx="6096000" cy="74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řád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643" name="Obdélník 4"/>
          <p:cNvSpPr>
            <a:spLocks noChangeArrowheads="1"/>
          </p:cNvSpPr>
          <p:nvPr/>
        </p:nvSpPr>
        <p:spPr bwMode="auto">
          <a:xfrm>
            <a:off x="7019925" y="2997200"/>
            <a:ext cx="1398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>
                <a:latin typeface="Trebuchet MS" pitchFamily="34" charset="0"/>
              </a:rPr>
              <a:t>(710)</a:t>
            </a:r>
            <a:r>
              <a:rPr lang="cs-CZ" sz="3200" baseline="-25000">
                <a:latin typeface="Trebuchet MS" pitchFamily="34" charset="0"/>
              </a:rPr>
              <a:t>8</a:t>
            </a:r>
            <a:r>
              <a:rPr lang="cs-CZ" sz="3200">
                <a:latin typeface="Trebuchet MS" pitchFamily="34" charset="0"/>
              </a:rPr>
              <a:t> </a:t>
            </a:r>
            <a:endParaRPr lang="cs-CZ" sz="3200">
              <a:latin typeface="Lucida Sans Unicode" pitchFamily="34" charset="0"/>
            </a:endParaRPr>
          </a:p>
        </p:txBody>
      </p:sp>
      <p:sp>
        <p:nvSpPr>
          <p:cNvPr id="6" name="Volný tvar 5"/>
          <p:cNvSpPr/>
          <p:nvPr/>
        </p:nvSpPr>
        <p:spPr>
          <a:xfrm>
            <a:off x="6588125" y="3500438"/>
            <a:ext cx="1512888" cy="377825"/>
          </a:xfrm>
          <a:custGeom>
            <a:avLst/>
            <a:gdLst>
              <a:gd name="connsiteX0" fmla="*/ 0 w 1452282"/>
              <a:gd name="connsiteY0" fmla="*/ 431963 h 448621"/>
              <a:gd name="connsiteX1" fmla="*/ 286871 w 1452282"/>
              <a:gd name="connsiteY1" fmla="*/ 431963 h 448621"/>
              <a:gd name="connsiteX2" fmla="*/ 349624 w 1452282"/>
              <a:gd name="connsiteY2" fmla="*/ 422998 h 448621"/>
              <a:gd name="connsiteX3" fmla="*/ 394447 w 1452282"/>
              <a:gd name="connsiteY3" fmla="*/ 414034 h 448621"/>
              <a:gd name="connsiteX4" fmla="*/ 564777 w 1452282"/>
              <a:gd name="connsiteY4" fmla="*/ 405069 h 448621"/>
              <a:gd name="connsiteX5" fmla="*/ 600635 w 1452282"/>
              <a:gd name="connsiteY5" fmla="*/ 396104 h 448621"/>
              <a:gd name="connsiteX6" fmla="*/ 735106 w 1452282"/>
              <a:gd name="connsiteY6" fmla="*/ 378175 h 448621"/>
              <a:gd name="connsiteX7" fmla="*/ 842682 w 1452282"/>
              <a:gd name="connsiteY7" fmla="*/ 351281 h 448621"/>
              <a:gd name="connsiteX8" fmla="*/ 968188 w 1452282"/>
              <a:gd name="connsiteY8" fmla="*/ 315422 h 448621"/>
              <a:gd name="connsiteX9" fmla="*/ 1021977 w 1452282"/>
              <a:gd name="connsiteY9" fmla="*/ 297492 h 448621"/>
              <a:gd name="connsiteX10" fmla="*/ 1048871 w 1452282"/>
              <a:gd name="connsiteY10" fmla="*/ 288528 h 448621"/>
              <a:gd name="connsiteX11" fmla="*/ 1093694 w 1452282"/>
              <a:gd name="connsiteY11" fmla="*/ 252669 h 448621"/>
              <a:gd name="connsiteX12" fmla="*/ 1174377 w 1452282"/>
              <a:gd name="connsiteY12" fmla="*/ 225775 h 448621"/>
              <a:gd name="connsiteX13" fmla="*/ 1201271 w 1452282"/>
              <a:gd name="connsiteY13" fmla="*/ 216810 h 448621"/>
              <a:gd name="connsiteX14" fmla="*/ 1228165 w 1452282"/>
              <a:gd name="connsiteY14" fmla="*/ 198881 h 448621"/>
              <a:gd name="connsiteX15" fmla="*/ 1246094 w 1452282"/>
              <a:gd name="connsiteY15" fmla="*/ 180951 h 448621"/>
              <a:gd name="connsiteX16" fmla="*/ 1281953 w 1452282"/>
              <a:gd name="connsiteY16" fmla="*/ 171986 h 448621"/>
              <a:gd name="connsiteX17" fmla="*/ 1308847 w 1452282"/>
              <a:gd name="connsiteY17" fmla="*/ 154057 h 448621"/>
              <a:gd name="connsiteX18" fmla="*/ 1344706 w 1452282"/>
              <a:gd name="connsiteY18" fmla="*/ 118198 h 448621"/>
              <a:gd name="connsiteX19" fmla="*/ 1371600 w 1452282"/>
              <a:gd name="connsiteY19" fmla="*/ 100269 h 448621"/>
              <a:gd name="connsiteX20" fmla="*/ 1407459 w 1452282"/>
              <a:gd name="connsiteY20" fmla="*/ 46481 h 448621"/>
              <a:gd name="connsiteX21" fmla="*/ 1443318 w 1452282"/>
              <a:gd name="connsiteY21" fmla="*/ 1657 h 448621"/>
              <a:gd name="connsiteX22" fmla="*/ 1452282 w 1452282"/>
              <a:gd name="connsiteY22" fmla="*/ 1657 h 44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52282" h="448621">
                <a:moveTo>
                  <a:pt x="0" y="431963"/>
                </a:moveTo>
                <a:cubicBezTo>
                  <a:pt x="133263" y="448621"/>
                  <a:pt x="76490" y="445536"/>
                  <a:pt x="286871" y="431963"/>
                </a:cubicBezTo>
                <a:cubicBezTo>
                  <a:pt x="307957" y="430603"/>
                  <a:pt x="328781" y="426472"/>
                  <a:pt x="349624" y="422998"/>
                </a:cubicBezTo>
                <a:cubicBezTo>
                  <a:pt x="364654" y="420493"/>
                  <a:pt x="379263" y="415299"/>
                  <a:pt x="394447" y="414034"/>
                </a:cubicBezTo>
                <a:cubicBezTo>
                  <a:pt x="451106" y="409313"/>
                  <a:pt x="508000" y="408057"/>
                  <a:pt x="564777" y="405069"/>
                </a:cubicBezTo>
                <a:cubicBezTo>
                  <a:pt x="576730" y="402081"/>
                  <a:pt x="588513" y="398308"/>
                  <a:pt x="600635" y="396104"/>
                </a:cubicBezTo>
                <a:cubicBezTo>
                  <a:pt x="627867" y="391152"/>
                  <a:pt x="710114" y="381299"/>
                  <a:pt x="735106" y="378175"/>
                </a:cubicBezTo>
                <a:cubicBezTo>
                  <a:pt x="836265" y="344454"/>
                  <a:pt x="741276" y="373011"/>
                  <a:pt x="842682" y="351281"/>
                </a:cubicBezTo>
                <a:cubicBezTo>
                  <a:pt x="905708" y="337776"/>
                  <a:pt x="911751" y="334234"/>
                  <a:pt x="968188" y="315422"/>
                </a:cubicBezTo>
                <a:lnTo>
                  <a:pt x="1021977" y="297492"/>
                </a:lnTo>
                <a:lnTo>
                  <a:pt x="1048871" y="288528"/>
                </a:lnTo>
                <a:cubicBezTo>
                  <a:pt x="1063774" y="273624"/>
                  <a:pt x="1073336" y="261717"/>
                  <a:pt x="1093694" y="252669"/>
                </a:cubicBezTo>
                <a:cubicBezTo>
                  <a:pt x="1093728" y="252654"/>
                  <a:pt x="1160913" y="230263"/>
                  <a:pt x="1174377" y="225775"/>
                </a:cubicBezTo>
                <a:cubicBezTo>
                  <a:pt x="1183342" y="222787"/>
                  <a:pt x="1193408" y="222052"/>
                  <a:pt x="1201271" y="216810"/>
                </a:cubicBezTo>
                <a:cubicBezTo>
                  <a:pt x="1210236" y="210834"/>
                  <a:pt x="1219752" y="205612"/>
                  <a:pt x="1228165" y="198881"/>
                </a:cubicBezTo>
                <a:cubicBezTo>
                  <a:pt x="1234765" y="193601"/>
                  <a:pt x="1238534" y="184731"/>
                  <a:pt x="1246094" y="180951"/>
                </a:cubicBezTo>
                <a:cubicBezTo>
                  <a:pt x="1257114" y="175441"/>
                  <a:pt x="1270000" y="174974"/>
                  <a:pt x="1281953" y="171986"/>
                </a:cubicBezTo>
                <a:cubicBezTo>
                  <a:pt x="1290918" y="166010"/>
                  <a:pt x="1300667" y="161069"/>
                  <a:pt x="1308847" y="154057"/>
                </a:cubicBezTo>
                <a:cubicBezTo>
                  <a:pt x="1321682" y="143056"/>
                  <a:pt x="1330641" y="127575"/>
                  <a:pt x="1344706" y="118198"/>
                </a:cubicBezTo>
                <a:lnTo>
                  <a:pt x="1371600" y="100269"/>
                </a:lnTo>
                <a:lnTo>
                  <a:pt x="1407459" y="46481"/>
                </a:lnTo>
                <a:cubicBezTo>
                  <a:pt x="1417053" y="32090"/>
                  <a:pt x="1427986" y="11878"/>
                  <a:pt x="1443318" y="1657"/>
                </a:cubicBezTo>
                <a:cubicBezTo>
                  <a:pt x="1445804" y="0"/>
                  <a:pt x="1449294" y="1657"/>
                  <a:pt x="1452282" y="1657"/>
                </a:cubicBezTo>
              </a:path>
            </a:pathLst>
          </a:cu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07950" y="4941888"/>
            <a:ext cx="89741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Trebuchet MS" pitchFamily="34" charset="0"/>
              </a:rPr>
              <a:t>7 ∙ 8</a:t>
            </a:r>
            <a:r>
              <a:rPr lang="cs-CZ" sz="2800" baseline="30000">
                <a:latin typeface="Trebuchet MS" pitchFamily="34" charset="0"/>
              </a:rPr>
              <a:t>2</a:t>
            </a:r>
            <a:r>
              <a:rPr lang="cs-CZ" sz="2800">
                <a:latin typeface="Trebuchet MS" pitchFamily="34" charset="0"/>
              </a:rPr>
              <a:t> + 1 ∙ 8</a:t>
            </a:r>
            <a:r>
              <a:rPr lang="cs-CZ" sz="2800" baseline="30000">
                <a:latin typeface="Trebuchet MS" pitchFamily="34" charset="0"/>
              </a:rPr>
              <a:t>1 </a:t>
            </a:r>
            <a:r>
              <a:rPr lang="cs-CZ" sz="2800">
                <a:latin typeface="Trebuchet MS" pitchFamily="34" charset="0"/>
              </a:rPr>
              <a:t>+</a:t>
            </a:r>
            <a:r>
              <a:rPr lang="cs-CZ" sz="2800" baseline="30000">
                <a:latin typeface="Trebuchet MS" pitchFamily="34" charset="0"/>
              </a:rPr>
              <a:t> </a:t>
            </a:r>
            <a:r>
              <a:rPr lang="cs-CZ" sz="2800">
                <a:latin typeface="Trebuchet MS" pitchFamily="34" charset="0"/>
              </a:rPr>
              <a:t>0 ∙ 8</a:t>
            </a:r>
            <a:r>
              <a:rPr lang="cs-CZ" sz="2800" baseline="30000">
                <a:latin typeface="Trebuchet MS" pitchFamily="34" charset="0"/>
              </a:rPr>
              <a:t>0</a:t>
            </a:r>
            <a:r>
              <a:rPr lang="cs-CZ" sz="2800">
                <a:latin typeface="Trebuchet MS" pitchFamily="34" charset="0"/>
              </a:rPr>
              <a:t> = 7 ∙ 64 + 1 ∙ 8 + 0 ∙ 1 = 448 + 8 = </a:t>
            </a:r>
          </a:p>
          <a:p>
            <a:r>
              <a:rPr lang="cs-CZ" sz="2800" b="1">
                <a:latin typeface="Trebuchet MS" pitchFamily="34" charset="0"/>
              </a:rPr>
              <a:t>= (456)</a:t>
            </a:r>
            <a:r>
              <a:rPr lang="cs-CZ" sz="2800" b="1" baseline="-25000">
                <a:latin typeface="Trebuchet MS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Obdélník 1"/>
          <p:cNvSpPr>
            <a:spLocks noChangeArrowheads="1"/>
          </p:cNvSpPr>
          <p:nvPr/>
        </p:nvSpPr>
        <p:spPr bwMode="auto">
          <a:xfrm>
            <a:off x="107950" y="188913"/>
            <a:ext cx="8785225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800" b="1" i="1">
                <a:latin typeface="Trebuchet MS" pitchFamily="34" charset="0"/>
              </a:rPr>
              <a:t>Šestnáctková soustava (hexadecimální soustava) </a:t>
            </a:r>
          </a:p>
          <a:p>
            <a:pPr algn="just"/>
            <a:endParaRPr lang="cs-CZ" sz="2800">
              <a:latin typeface="Trebuchet MS" pitchFamily="34" charset="0"/>
            </a:endParaRPr>
          </a:p>
          <a:p>
            <a:pPr algn="just"/>
            <a:r>
              <a:rPr lang="cs-CZ" sz="2800">
                <a:latin typeface="Trebuchet MS" pitchFamily="34" charset="0"/>
              </a:rPr>
              <a:t>Je číselná 16. Hexadecimální čísla se zapisují pomocí číslic '0', '1', '2', '3', '4', '5', '6', '7', '8' a '9' a písmen 'A', 'B', 'C', 'D', 'E' a 'F', přičemž písmena 'A'–'F' reprezentují čísla s hodnotou 10–15. Čísla v tomto zápisu se obvykle označují písmenem </a:t>
            </a:r>
            <a:r>
              <a:rPr lang="cs-CZ" sz="2800" baseline="-25000">
                <a:latin typeface="Trebuchet MS" pitchFamily="34" charset="0"/>
              </a:rPr>
              <a:t>H</a:t>
            </a:r>
            <a:r>
              <a:rPr lang="cs-CZ" sz="2800">
                <a:latin typeface="Trebuchet MS" pitchFamily="34" charset="0"/>
              </a:rPr>
              <a:t> připojeným k číslu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 v dolním indexu.</a:t>
            </a: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1835150" y="4508500"/>
            <a:ext cx="655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Lucida Sans Unicode" pitchFamily="34" charset="0"/>
              </a:rPr>
              <a:t>Slovo </a:t>
            </a:r>
            <a:r>
              <a:rPr lang="cs-CZ" i="1">
                <a:latin typeface="Lucida Sans Unicode" pitchFamily="34" charset="0"/>
              </a:rPr>
              <a:t>hexadecimální</a:t>
            </a:r>
            <a:r>
              <a:rPr lang="cs-CZ">
                <a:latin typeface="Lucida Sans Unicode" pitchFamily="34" charset="0"/>
              </a:rPr>
              <a:t> pochází z řeckého slova </a:t>
            </a:r>
            <a:r>
              <a:rPr lang="el-GR">
                <a:latin typeface="Lucida Sans Unicode" pitchFamily="34" charset="0"/>
              </a:rPr>
              <a:t>έξι (</a:t>
            </a:r>
            <a:r>
              <a:rPr lang="cs-CZ" i="1">
                <a:latin typeface="Lucida Sans Unicode" pitchFamily="34" charset="0"/>
              </a:rPr>
              <a:t>hexi</a:t>
            </a:r>
            <a:r>
              <a:rPr lang="cs-CZ">
                <a:latin typeface="Lucida Sans Unicode" pitchFamily="34" charset="0"/>
              </a:rPr>
              <a:t>) znamenajícího „šest“, a  latinského slova </a:t>
            </a:r>
            <a:r>
              <a:rPr lang="cs-CZ" i="1">
                <a:latin typeface="Lucida Sans Unicode" pitchFamily="34" charset="0"/>
              </a:rPr>
              <a:t>decem</a:t>
            </a:r>
            <a:r>
              <a:rPr lang="cs-CZ">
                <a:latin typeface="Lucida Sans Unicode" pitchFamily="34" charset="0"/>
              </a:rPr>
              <a:t>, které znamená „deset“.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Obdélník 2"/>
          <p:cNvSpPr>
            <a:spLocks noChangeArrowheads="1"/>
          </p:cNvSpPr>
          <p:nvPr/>
        </p:nvSpPr>
        <p:spPr bwMode="auto">
          <a:xfrm>
            <a:off x="179388" y="333375"/>
            <a:ext cx="489743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400">
                <a:latin typeface="Trebuchet MS" pitchFamily="34" charset="0"/>
              </a:rPr>
              <a:t>Pro popis čísel v hexadecimální soustavě (pomocí binární soustavy) potřebujeme 4 bity, abychom rozlišili možné kombinace jedniček a nul. 2</a:t>
            </a:r>
            <a:r>
              <a:rPr lang="cs-CZ" sz="2400" baseline="30000">
                <a:latin typeface="Trebuchet MS" pitchFamily="34" charset="0"/>
              </a:rPr>
              <a:t>4 </a:t>
            </a:r>
            <a:r>
              <a:rPr lang="cs-CZ" sz="2400">
                <a:latin typeface="Trebuchet MS" pitchFamily="34" charset="0"/>
              </a:rPr>
              <a:t>= 16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508625" y="188913"/>
          <a:ext cx="3313113" cy="6218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902"/>
                <a:gridCol w="579664"/>
                <a:gridCol w="579664"/>
                <a:gridCol w="662474"/>
                <a:gridCol w="579664"/>
              </a:tblGrid>
              <a:tr h="359735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r>
                        <a:rPr lang="cs-CZ" baseline="30000" dirty="0" smtClean="0"/>
                        <a:t>3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r>
                        <a:rPr lang="cs-CZ" baseline="30000" dirty="0" smtClean="0"/>
                        <a:t>2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r>
                        <a:rPr lang="cs-CZ" baseline="30000" dirty="0" smtClean="0"/>
                        <a:t>1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r>
                        <a:rPr lang="cs-CZ" baseline="30000" dirty="0" smtClean="0"/>
                        <a:t>0</a:t>
                      </a:r>
                      <a:endParaRPr lang="cs-CZ" baseline="30000" dirty="0"/>
                    </a:p>
                  </a:txBody>
                  <a:tcPr/>
                </a:tc>
              </a:tr>
              <a:tr h="359735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59735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59735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59735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59735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59735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54807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59735"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59735"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59735"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59735"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59735"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59735"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59735"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59735"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59735"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95288" y="3284538"/>
            <a:ext cx="3817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latin typeface="Lucida Sans Unicode" pitchFamily="34" charset="0"/>
              </a:rPr>
              <a:t>Zde je převodní tabulka </a:t>
            </a:r>
          </a:p>
        </p:txBody>
      </p:sp>
      <p:sp>
        <p:nvSpPr>
          <p:cNvPr id="6" name="Šipka doprava 5"/>
          <p:cNvSpPr/>
          <p:nvPr/>
        </p:nvSpPr>
        <p:spPr>
          <a:xfrm>
            <a:off x="4211638" y="3213100"/>
            <a:ext cx="979487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ovéPole 1"/>
          <p:cNvSpPr txBox="1">
            <a:spLocks noChangeArrowheads="1"/>
          </p:cNvSpPr>
          <p:nvPr/>
        </p:nvSpPr>
        <p:spPr bwMode="auto">
          <a:xfrm>
            <a:off x="107950" y="333375"/>
            <a:ext cx="91678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 i="1">
                <a:latin typeface="Trebuchet MS" pitchFamily="34" charset="0"/>
              </a:rPr>
              <a:t>Převody soustav binární soustavy do hexadecimální.</a:t>
            </a:r>
          </a:p>
        </p:txBody>
      </p:sp>
      <p:sp>
        <p:nvSpPr>
          <p:cNvPr id="29698" name="Obdélník 2"/>
          <p:cNvSpPr>
            <a:spLocks noChangeArrowheads="1"/>
          </p:cNvSpPr>
          <p:nvPr/>
        </p:nvSpPr>
        <p:spPr bwMode="auto">
          <a:xfrm>
            <a:off x="2627313" y="3573463"/>
            <a:ext cx="35639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400">
                <a:latin typeface="Trebuchet MS" pitchFamily="34" charset="0"/>
              </a:rPr>
              <a:t>(111001000)</a:t>
            </a:r>
            <a:r>
              <a:rPr lang="cs-CZ" sz="4400" baseline="-25000">
                <a:latin typeface="Trebuchet MS" pitchFamily="34" charset="0"/>
              </a:rPr>
              <a:t>2</a:t>
            </a:r>
            <a:endParaRPr lang="cs-CZ" sz="4400" baseline="-25000">
              <a:latin typeface="Lucida Sans Unicode" pitchFamily="34" charset="0"/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4427538" y="3573463"/>
            <a:ext cx="0" cy="8636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>
            <a:off x="3203575" y="3573463"/>
            <a:ext cx="0" cy="8636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4140200" y="5300663"/>
            <a:ext cx="4510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i="1">
                <a:latin typeface="Trebuchet MS" pitchFamily="34" charset="0"/>
              </a:rPr>
              <a:t>Výsledek = (1C8)</a:t>
            </a:r>
            <a:r>
              <a:rPr lang="cs-CZ" sz="4000" b="1" i="1" baseline="-25000">
                <a:latin typeface="Trebuchet MS" pitchFamily="34" charset="0"/>
              </a:rPr>
              <a:t>H</a:t>
            </a:r>
          </a:p>
        </p:txBody>
      </p:sp>
      <p:sp>
        <p:nvSpPr>
          <p:cNvPr id="29702" name="Obdélník 9"/>
          <p:cNvSpPr>
            <a:spLocks noChangeArrowheads="1"/>
          </p:cNvSpPr>
          <p:nvPr/>
        </p:nvSpPr>
        <p:spPr bwMode="auto">
          <a:xfrm>
            <a:off x="323850" y="908050"/>
            <a:ext cx="849630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800">
                <a:latin typeface="Trebuchet MS" pitchFamily="34" charset="0"/>
              </a:rPr>
              <a:t>Mějme opět  naše číslo (456)</a:t>
            </a:r>
            <a:r>
              <a:rPr lang="cs-CZ" sz="2800" baseline="-25000">
                <a:latin typeface="Trebuchet MS" pitchFamily="34" charset="0"/>
              </a:rPr>
              <a:t>10</a:t>
            </a:r>
            <a:r>
              <a:rPr lang="cs-CZ" sz="2800">
                <a:latin typeface="Trebuchet MS" pitchFamily="34" charset="0"/>
              </a:rPr>
              <a:t>, které v binární soustavě mělo tvar (111001000)</a:t>
            </a:r>
            <a:r>
              <a:rPr lang="cs-CZ" sz="2800" baseline="-25000">
                <a:latin typeface="Trebuchet MS" pitchFamily="34" charset="0"/>
              </a:rPr>
              <a:t>2</a:t>
            </a:r>
            <a:r>
              <a:rPr lang="cs-CZ" sz="2800">
                <a:latin typeface="Trebuchet MS" pitchFamily="34" charset="0"/>
              </a:rPr>
              <a:t>. Toto číslo je popsáno 9-ti bity. Pro hexadecimální (šestnáctkovou) soustavu nám stačí 4 bity, a tak zprava doleva označíme vždy čtyři  bity a pomocí výše uvedené převodní tabulky je vyjádříme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v šestnáctkové.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4716463" y="4149725"/>
            <a:ext cx="4810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400">
                <a:solidFill>
                  <a:srgbClr val="00B050"/>
                </a:solidFill>
                <a:latin typeface="Trebuchet MS" pitchFamily="34" charset="0"/>
              </a:rPr>
              <a:t>8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563938" y="4149725"/>
            <a:ext cx="52228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400">
                <a:solidFill>
                  <a:srgbClr val="00B050"/>
                </a:solidFill>
                <a:latin typeface="Trebuchet MS" pitchFamily="34" charset="0"/>
              </a:rPr>
              <a:t>C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2627313" y="4149725"/>
            <a:ext cx="4810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400">
                <a:solidFill>
                  <a:srgbClr val="00B050"/>
                </a:solidFill>
                <a:latin typeface="Trebuchet MS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ovéPole 1"/>
          <p:cNvSpPr txBox="1">
            <a:spLocks noChangeArrowheads="1"/>
          </p:cNvSpPr>
          <p:nvPr/>
        </p:nvSpPr>
        <p:spPr bwMode="auto">
          <a:xfrm>
            <a:off x="250825" y="404813"/>
            <a:ext cx="84089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i="1">
                <a:latin typeface="Trebuchet MS" pitchFamily="34" charset="0"/>
              </a:rPr>
              <a:t>Převod hexadecimální soustavy do desítkové</a:t>
            </a:r>
          </a:p>
        </p:txBody>
      </p:sp>
      <p:sp>
        <p:nvSpPr>
          <p:cNvPr id="30722" name="Obdélník 2"/>
          <p:cNvSpPr>
            <a:spLocks noChangeArrowheads="1"/>
          </p:cNvSpPr>
          <p:nvPr/>
        </p:nvSpPr>
        <p:spPr bwMode="auto">
          <a:xfrm>
            <a:off x="395288" y="1268413"/>
            <a:ext cx="83534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800">
                <a:latin typeface="Trebuchet MS" pitchFamily="34" charset="0"/>
              </a:rPr>
              <a:t>Abychom si ověřili správnost předchozího převodu, výsledek (1C8)</a:t>
            </a:r>
            <a:r>
              <a:rPr lang="cs-CZ" sz="2800" baseline="-25000">
                <a:latin typeface="Trebuchet MS" pitchFamily="34" charset="0"/>
              </a:rPr>
              <a:t>H</a:t>
            </a:r>
            <a:r>
              <a:rPr lang="cs-CZ" sz="2800">
                <a:latin typeface="Trebuchet MS" pitchFamily="34" charset="0"/>
              </a:rPr>
              <a:t> převedeme stejným způsobem, (jako u soustavy binární) do soustavy desítkové. Tentokrát základem pro řád mocniny však nebude číslo 2, ale číslo 16.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16013" y="3933825"/>
          <a:ext cx="6096000" cy="74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rebuchet MS" pitchFamily="34" charset="0"/>
                        </a:rPr>
                        <a:t>řád</a:t>
                      </a:r>
                      <a:endParaRPr lang="cs-CZ" sz="1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rebuchet MS" pitchFamily="34" charset="0"/>
                        </a:rPr>
                        <a:t>2</a:t>
                      </a:r>
                      <a:endParaRPr lang="cs-CZ" sz="1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rebuchet MS" pitchFamily="34" charset="0"/>
                        </a:rPr>
                        <a:t>1</a:t>
                      </a:r>
                      <a:endParaRPr lang="cs-CZ" sz="1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rebuchet MS" pitchFamily="34" charset="0"/>
                        </a:rPr>
                        <a:t>0</a:t>
                      </a:r>
                      <a:endParaRPr lang="cs-CZ" sz="18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rebuchet MS" pitchFamily="34" charset="0"/>
                        </a:rPr>
                        <a:t>hodnota</a:t>
                      </a:r>
                      <a:endParaRPr lang="cs-CZ" sz="1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rebuchet MS" pitchFamily="34" charset="0"/>
                        </a:rPr>
                        <a:t>1</a:t>
                      </a:r>
                      <a:endParaRPr lang="cs-CZ" sz="1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rebuchet MS" pitchFamily="34" charset="0"/>
                        </a:rPr>
                        <a:t>C (12)</a:t>
                      </a:r>
                      <a:endParaRPr lang="cs-CZ" sz="1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rebuchet MS" pitchFamily="34" charset="0"/>
                        </a:rPr>
                        <a:t>8</a:t>
                      </a:r>
                      <a:endParaRPr lang="cs-CZ" sz="18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250825" y="4868863"/>
            <a:ext cx="87137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Trebuchet MS" pitchFamily="34" charset="0"/>
              </a:rPr>
              <a:t>1  ∙16</a:t>
            </a:r>
            <a:r>
              <a:rPr lang="cs-CZ" sz="2800" baseline="30000">
                <a:latin typeface="Trebuchet MS" pitchFamily="34" charset="0"/>
              </a:rPr>
              <a:t>2</a:t>
            </a:r>
            <a:r>
              <a:rPr lang="cs-CZ" sz="2800">
                <a:latin typeface="Trebuchet MS" pitchFamily="34" charset="0"/>
              </a:rPr>
              <a:t> + 12 ∙ 16</a:t>
            </a:r>
            <a:r>
              <a:rPr lang="cs-CZ" sz="2800" baseline="30000">
                <a:latin typeface="Trebuchet MS" pitchFamily="34" charset="0"/>
              </a:rPr>
              <a:t>1 </a:t>
            </a:r>
            <a:r>
              <a:rPr lang="cs-CZ" sz="2800">
                <a:latin typeface="Trebuchet MS" pitchFamily="34" charset="0"/>
              </a:rPr>
              <a:t>+</a:t>
            </a:r>
            <a:r>
              <a:rPr lang="cs-CZ" sz="2800" baseline="30000">
                <a:latin typeface="Trebuchet MS" pitchFamily="34" charset="0"/>
              </a:rPr>
              <a:t> </a:t>
            </a:r>
            <a:r>
              <a:rPr lang="cs-CZ" sz="2800">
                <a:latin typeface="Trebuchet MS" pitchFamily="34" charset="0"/>
              </a:rPr>
              <a:t>8 ∙ 16</a:t>
            </a:r>
            <a:r>
              <a:rPr lang="cs-CZ" sz="2800" baseline="30000">
                <a:latin typeface="Trebuchet MS" pitchFamily="34" charset="0"/>
              </a:rPr>
              <a:t>0</a:t>
            </a:r>
            <a:r>
              <a:rPr lang="cs-CZ" sz="2800">
                <a:latin typeface="Trebuchet MS" pitchFamily="34" charset="0"/>
              </a:rPr>
              <a:t> = 1 ∙ 256 + 12 ∙ 16 + 8 ∙ 1 =  = 256 + 192 + 8 = </a:t>
            </a:r>
            <a:r>
              <a:rPr lang="cs-CZ" sz="3600" b="1">
                <a:latin typeface="Trebuchet MS" pitchFamily="34" charset="0"/>
              </a:rPr>
              <a:t>(456)</a:t>
            </a:r>
            <a:r>
              <a:rPr lang="cs-CZ" sz="3600" b="1" baseline="-25000">
                <a:latin typeface="Trebuchet MS" pitchFamily="34" charset="0"/>
              </a:rPr>
              <a:t>10</a:t>
            </a:r>
            <a:endParaRPr lang="cs-CZ" sz="2800" b="1" baseline="-25000">
              <a:latin typeface="Trebuchet MS" pitchFamily="34" charset="0"/>
            </a:endParaRPr>
          </a:p>
        </p:txBody>
      </p:sp>
      <p:sp>
        <p:nvSpPr>
          <p:cNvPr id="30741" name="Obdélník 6"/>
          <p:cNvSpPr>
            <a:spLocks noChangeArrowheads="1"/>
          </p:cNvSpPr>
          <p:nvPr/>
        </p:nvSpPr>
        <p:spPr bwMode="auto">
          <a:xfrm>
            <a:off x="7524750" y="3141663"/>
            <a:ext cx="13652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>
                <a:latin typeface="Trebuchet MS" pitchFamily="34" charset="0"/>
              </a:rPr>
              <a:t>(1C8)</a:t>
            </a:r>
            <a:r>
              <a:rPr lang="cs-CZ" sz="2800" b="1" baseline="-25000">
                <a:latin typeface="Trebuchet MS" pitchFamily="34" charset="0"/>
              </a:rPr>
              <a:t>16</a:t>
            </a:r>
            <a:endParaRPr lang="cs-CZ" sz="2800">
              <a:latin typeface="Lucida Sans Unicode" pitchFamily="34" charset="0"/>
            </a:endParaRPr>
          </a:p>
        </p:txBody>
      </p:sp>
      <p:sp>
        <p:nvSpPr>
          <p:cNvPr id="8" name="Volný tvar 7"/>
          <p:cNvSpPr/>
          <p:nvPr/>
        </p:nvSpPr>
        <p:spPr>
          <a:xfrm>
            <a:off x="7191375" y="3627438"/>
            <a:ext cx="1463675" cy="577850"/>
          </a:xfrm>
          <a:custGeom>
            <a:avLst/>
            <a:gdLst>
              <a:gd name="connsiteX0" fmla="*/ 0 w 1464815"/>
              <a:gd name="connsiteY0" fmla="*/ 553223 h 577223"/>
              <a:gd name="connsiteX1" fmla="*/ 559293 w 1464815"/>
              <a:gd name="connsiteY1" fmla="*/ 535467 h 577223"/>
              <a:gd name="connsiteX2" fmla="*/ 585926 w 1464815"/>
              <a:gd name="connsiteY2" fmla="*/ 526590 h 577223"/>
              <a:gd name="connsiteX3" fmla="*/ 612559 w 1464815"/>
              <a:gd name="connsiteY3" fmla="*/ 508834 h 577223"/>
              <a:gd name="connsiteX4" fmla="*/ 639192 w 1464815"/>
              <a:gd name="connsiteY4" fmla="*/ 499957 h 577223"/>
              <a:gd name="connsiteX5" fmla="*/ 656947 w 1464815"/>
              <a:gd name="connsiteY5" fmla="*/ 482201 h 577223"/>
              <a:gd name="connsiteX6" fmla="*/ 754602 w 1464815"/>
              <a:gd name="connsiteY6" fmla="*/ 455568 h 577223"/>
              <a:gd name="connsiteX7" fmla="*/ 807868 w 1464815"/>
              <a:gd name="connsiteY7" fmla="*/ 437813 h 577223"/>
              <a:gd name="connsiteX8" fmla="*/ 914400 w 1464815"/>
              <a:gd name="connsiteY8" fmla="*/ 420057 h 577223"/>
              <a:gd name="connsiteX9" fmla="*/ 967666 w 1464815"/>
              <a:gd name="connsiteY9" fmla="*/ 402302 h 577223"/>
              <a:gd name="connsiteX10" fmla="*/ 1020932 w 1464815"/>
              <a:gd name="connsiteY10" fmla="*/ 384547 h 577223"/>
              <a:gd name="connsiteX11" fmla="*/ 1047565 w 1464815"/>
              <a:gd name="connsiteY11" fmla="*/ 375669 h 577223"/>
              <a:gd name="connsiteX12" fmla="*/ 1074198 w 1464815"/>
              <a:gd name="connsiteY12" fmla="*/ 366791 h 577223"/>
              <a:gd name="connsiteX13" fmla="*/ 1118586 w 1464815"/>
              <a:gd name="connsiteY13" fmla="*/ 331281 h 577223"/>
              <a:gd name="connsiteX14" fmla="*/ 1154097 w 1464815"/>
              <a:gd name="connsiteY14" fmla="*/ 295770 h 577223"/>
              <a:gd name="connsiteX15" fmla="*/ 1180730 w 1464815"/>
              <a:gd name="connsiteY15" fmla="*/ 278015 h 577223"/>
              <a:gd name="connsiteX16" fmla="*/ 1198485 w 1464815"/>
              <a:gd name="connsiteY16" fmla="*/ 260259 h 577223"/>
              <a:gd name="connsiteX17" fmla="*/ 1251751 w 1464815"/>
              <a:gd name="connsiteY17" fmla="*/ 224749 h 577223"/>
              <a:gd name="connsiteX18" fmla="*/ 1313895 w 1464815"/>
              <a:gd name="connsiteY18" fmla="*/ 171483 h 577223"/>
              <a:gd name="connsiteX19" fmla="*/ 1349405 w 1464815"/>
              <a:gd name="connsiteY19" fmla="*/ 127094 h 577223"/>
              <a:gd name="connsiteX20" fmla="*/ 1393794 w 1464815"/>
              <a:gd name="connsiteY20" fmla="*/ 91584 h 577223"/>
              <a:gd name="connsiteX21" fmla="*/ 1429304 w 1464815"/>
              <a:gd name="connsiteY21" fmla="*/ 47195 h 577223"/>
              <a:gd name="connsiteX22" fmla="*/ 1447060 w 1464815"/>
              <a:gd name="connsiteY22" fmla="*/ 29440 h 577223"/>
              <a:gd name="connsiteX23" fmla="*/ 1464815 w 1464815"/>
              <a:gd name="connsiteY23" fmla="*/ 2807 h 57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64815" h="577223">
                <a:moveTo>
                  <a:pt x="0" y="553223"/>
                </a:moveTo>
                <a:cubicBezTo>
                  <a:pt x="10263" y="553046"/>
                  <a:pt x="392263" y="577223"/>
                  <a:pt x="559293" y="535467"/>
                </a:cubicBezTo>
                <a:cubicBezTo>
                  <a:pt x="568371" y="533197"/>
                  <a:pt x="577048" y="529549"/>
                  <a:pt x="585926" y="526590"/>
                </a:cubicBezTo>
                <a:cubicBezTo>
                  <a:pt x="594804" y="520671"/>
                  <a:pt x="603016" y="513606"/>
                  <a:pt x="612559" y="508834"/>
                </a:cubicBezTo>
                <a:cubicBezTo>
                  <a:pt x="620929" y="504649"/>
                  <a:pt x="631168" y="504772"/>
                  <a:pt x="639192" y="499957"/>
                </a:cubicBezTo>
                <a:cubicBezTo>
                  <a:pt x="646369" y="495651"/>
                  <a:pt x="649461" y="485944"/>
                  <a:pt x="656947" y="482201"/>
                </a:cubicBezTo>
                <a:cubicBezTo>
                  <a:pt x="699866" y="460741"/>
                  <a:pt x="711745" y="467256"/>
                  <a:pt x="754602" y="455568"/>
                </a:cubicBezTo>
                <a:cubicBezTo>
                  <a:pt x="772658" y="450644"/>
                  <a:pt x="789340" y="440460"/>
                  <a:pt x="807868" y="437813"/>
                </a:cubicBezTo>
                <a:cubicBezTo>
                  <a:pt x="834545" y="434002"/>
                  <a:pt x="885840" y="427846"/>
                  <a:pt x="914400" y="420057"/>
                </a:cubicBezTo>
                <a:cubicBezTo>
                  <a:pt x="932456" y="415133"/>
                  <a:pt x="949911" y="408220"/>
                  <a:pt x="967666" y="402302"/>
                </a:cubicBezTo>
                <a:lnTo>
                  <a:pt x="1020932" y="384547"/>
                </a:lnTo>
                <a:lnTo>
                  <a:pt x="1047565" y="375669"/>
                </a:lnTo>
                <a:lnTo>
                  <a:pt x="1074198" y="366791"/>
                </a:lnTo>
                <a:cubicBezTo>
                  <a:pt x="1117462" y="301893"/>
                  <a:pt x="1064010" y="370263"/>
                  <a:pt x="1118586" y="331281"/>
                </a:cubicBezTo>
                <a:cubicBezTo>
                  <a:pt x="1132208" y="321551"/>
                  <a:pt x="1140168" y="305056"/>
                  <a:pt x="1154097" y="295770"/>
                </a:cubicBezTo>
                <a:cubicBezTo>
                  <a:pt x="1162975" y="289852"/>
                  <a:pt x="1172399" y="284680"/>
                  <a:pt x="1180730" y="278015"/>
                </a:cubicBezTo>
                <a:cubicBezTo>
                  <a:pt x="1187266" y="272786"/>
                  <a:pt x="1191789" y="265281"/>
                  <a:pt x="1198485" y="260259"/>
                </a:cubicBezTo>
                <a:cubicBezTo>
                  <a:pt x="1215556" y="247455"/>
                  <a:pt x="1236662" y="239838"/>
                  <a:pt x="1251751" y="224749"/>
                </a:cubicBezTo>
                <a:cubicBezTo>
                  <a:pt x="1337244" y="139256"/>
                  <a:pt x="1246285" y="225572"/>
                  <a:pt x="1313895" y="171483"/>
                </a:cubicBezTo>
                <a:cubicBezTo>
                  <a:pt x="1337711" y="152430"/>
                  <a:pt x="1328898" y="152727"/>
                  <a:pt x="1349405" y="127094"/>
                </a:cubicBezTo>
                <a:cubicBezTo>
                  <a:pt x="1368458" y="103278"/>
                  <a:pt x="1368161" y="112091"/>
                  <a:pt x="1393794" y="91584"/>
                </a:cubicBezTo>
                <a:cubicBezTo>
                  <a:pt x="1417610" y="72531"/>
                  <a:pt x="1408797" y="72828"/>
                  <a:pt x="1429304" y="47195"/>
                </a:cubicBezTo>
                <a:cubicBezTo>
                  <a:pt x="1434533" y="40659"/>
                  <a:pt x="1441141" y="35358"/>
                  <a:pt x="1447060" y="29440"/>
                </a:cubicBezTo>
                <a:cubicBezTo>
                  <a:pt x="1456873" y="0"/>
                  <a:pt x="1446579" y="2807"/>
                  <a:pt x="1464815" y="2807"/>
                </a:cubicBezTo>
              </a:path>
            </a:pathLst>
          </a:cu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6500" y="706288"/>
            <a:ext cx="432041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Pracovní list</a:t>
            </a:r>
            <a:endParaRPr lang="cs-CZ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2925" y="2362200"/>
            <a:ext cx="4319588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Obdélník 2"/>
          <p:cNvSpPr>
            <a:spLocks noChangeArrowheads="1"/>
          </p:cNvSpPr>
          <p:nvPr/>
        </p:nvSpPr>
        <p:spPr bwMode="auto">
          <a:xfrm>
            <a:off x="179388" y="260350"/>
            <a:ext cx="8640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latin typeface="Trebuchet MS" pitchFamily="34" charset="0"/>
              </a:rPr>
              <a:t>Převeďte číslo</a:t>
            </a:r>
            <a:r>
              <a:rPr lang="cs-CZ" sz="2400" b="1">
                <a:latin typeface="Trebuchet MS" pitchFamily="34" charset="0"/>
              </a:rPr>
              <a:t>(62 393)</a:t>
            </a:r>
            <a:r>
              <a:rPr lang="cs-CZ" sz="2400" b="1" baseline="-25000">
                <a:latin typeface="Trebuchet MS" pitchFamily="34" charset="0"/>
              </a:rPr>
              <a:t>10</a:t>
            </a:r>
            <a:r>
              <a:rPr lang="cs-CZ" sz="2400" b="1">
                <a:latin typeface="Trebuchet MS" pitchFamily="34" charset="0"/>
              </a:rPr>
              <a:t> z desítkové do dvojkové soustavy</a:t>
            </a:r>
            <a:endParaRPr lang="cs-CZ" sz="2400">
              <a:latin typeface="Trebuchet MS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684213" y="836613"/>
            <a:ext cx="4572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rebuchet MS" pitchFamily="34" charset="0"/>
              </a:rPr>
              <a:t>62 393 : 2 = 31 196	 1</a:t>
            </a:r>
          </a:p>
          <a:p>
            <a:r>
              <a:rPr lang="cs-CZ" sz="2000" b="1">
                <a:latin typeface="Trebuchet MS" pitchFamily="34" charset="0"/>
              </a:rPr>
              <a:t>31 196 : 2 = 15 598 	 0</a:t>
            </a:r>
          </a:p>
          <a:p>
            <a:r>
              <a:rPr lang="cs-CZ" sz="2000" b="1">
                <a:latin typeface="Trebuchet MS" pitchFamily="34" charset="0"/>
              </a:rPr>
              <a:t>15 598 : 2 = 7 799	 0</a:t>
            </a:r>
          </a:p>
          <a:p>
            <a:r>
              <a:rPr lang="cs-CZ" sz="2000" b="1">
                <a:latin typeface="Trebuchet MS" pitchFamily="34" charset="0"/>
              </a:rPr>
              <a:t>7 799 : 2 = 3 899 	 1</a:t>
            </a:r>
          </a:p>
          <a:p>
            <a:r>
              <a:rPr lang="cs-CZ" sz="2000" b="1">
                <a:latin typeface="Trebuchet MS" pitchFamily="34" charset="0"/>
              </a:rPr>
              <a:t>3 899 : 2 = 1 949 	 1</a:t>
            </a:r>
          </a:p>
          <a:p>
            <a:r>
              <a:rPr lang="cs-CZ" sz="2000" b="1">
                <a:latin typeface="Trebuchet MS" pitchFamily="34" charset="0"/>
              </a:rPr>
              <a:t>1 949 : 2 = 974 	 1</a:t>
            </a:r>
          </a:p>
          <a:p>
            <a:r>
              <a:rPr lang="cs-CZ" sz="2000" b="1">
                <a:latin typeface="Trebuchet MS" pitchFamily="34" charset="0"/>
              </a:rPr>
              <a:t>974 : 2 = 487		 0</a:t>
            </a:r>
          </a:p>
          <a:p>
            <a:r>
              <a:rPr lang="cs-CZ" sz="2000" b="1">
                <a:latin typeface="Trebuchet MS" pitchFamily="34" charset="0"/>
              </a:rPr>
              <a:t>487 : 2 = 243		 1</a:t>
            </a:r>
          </a:p>
          <a:p>
            <a:r>
              <a:rPr lang="cs-CZ" sz="2000" b="1">
                <a:latin typeface="Trebuchet MS" pitchFamily="34" charset="0"/>
              </a:rPr>
              <a:t>243 : 2 = 121 		 1</a:t>
            </a:r>
          </a:p>
          <a:p>
            <a:r>
              <a:rPr lang="cs-CZ" sz="2000" b="1">
                <a:latin typeface="Trebuchet MS" pitchFamily="34" charset="0"/>
              </a:rPr>
              <a:t>121 : 2 = 60 		 1</a:t>
            </a:r>
          </a:p>
          <a:p>
            <a:r>
              <a:rPr lang="cs-CZ" sz="2000" b="1">
                <a:latin typeface="Trebuchet MS" pitchFamily="34" charset="0"/>
              </a:rPr>
              <a:t>60 : 2 = 30 		 0</a:t>
            </a:r>
          </a:p>
          <a:p>
            <a:r>
              <a:rPr lang="cs-CZ" sz="2000" b="1">
                <a:latin typeface="Trebuchet MS" pitchFamily="34" charset="0"/>
              </a:rPr>
              <a:t>30 : 2 = 15 		 0</a:t>
            </a:r>
          </a:p>
          <a:p>
            <a:r>
              <a:rPr lang="cs-CZ" sz="2000" b="1">
                <a:latin typeface="Trebuchet MS" pitchFamily="34" charset="0"/>
              </a:rPr>
              <a:t>15 : 2 = 7 		 1</a:t>
            </a:r>
          </a:p>
          <a:p>
            <a:r>
              <a:rPr lang="cs-CZ" sz="2000" b="1">
                <a:latin typeface="Trebuchet MS" pitchFamily="34" charset="0"/>
              </a:rPr>
              <a:t>7 : 2 = 3 		 1</a:t>
            </a:r>
          </a:p>
          <a:p>
            <a:r>
              <a:rPr lang="cs-CZ" sz="2000" b="1">
                <a:latin typeface="Trebuchet MS" pitchFamily="34" charset="0"/>
              </a:rPr>
              <a:t>3 : 2 = 1 		 1</a:t>
            </a:r>
          </a:p>
          <a:p>
            <a:r>
              <a:rPr lang="cs-CZ" sz="2000" b="1">
                <a:latin typeface="Trebuchet MS" pitchFamily="34" charset="0"/>
              </a:rPr>
              <a:t>1 : 2 = 0 		 1</a:t>
            </a:r>
          </a:p>
        </p:txBody>
      </p:sp>
      <p:sp>
        <p:nvSpPr>
          <p:cNvPr id="32771" name="Obdélník 4"/>
          <p:cNvSpPr>
            <a:spLocks noChangeArrowheads="1"/>
          </p:cNvSpPr>
          <p:nvPr/>
        </p:nvSpPr>
        <p:spPr bwMode="auto">
          <a:xfrm>
            <a:off x="2519363" y="5876925"/>
            <a:ext cx="6624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Trebuchet MS" pitchFamily="34" charset="0"/>
              </a:rPr>
              <a:t>(62393)10 = (1111001110111001)2</a:t>
            </a:r>
            <a:endParaRPr lang="cs-CZ" sz="2400">
              <a:latin typeface="Trebuchet MS" pitchFamily="34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211638" y="2205038"/>
            <a:ext cx="46815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000" b="1" i="1">
                <a:latin typeface="Trebuchet MS" pitchFamily="34" charset="0"/>
              </a:rPr>
              <a:t>Jednotlivé bity s obsahem 1 nebo 0 opíšeme tak, že poslední bit ve sloupci zbytků vložíme na pozici nejvyššího řádu.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419475" y="836613"/>
            <a:ext cx="504825" cy="49688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3779838" y="5445125"/>
            <a:ext cx="863600" cy="504825"/>
          </a:xfrm>
          <a:custGeom>
            <a:avLst/>
            <a:gdLst>
              <a:gd name="connsiteX0" fmla="*/ 0 w 914400"/>
              <a:gd name="connsiteY0" fmla="*/ 126748 h 398352"/>
              <a:gd name="connsiteX1" fmla="*/ 90535 w 914400"/>
              <a:gd name="connsiteY1" fmla="*/ 72428 h 398352"/>
              <a:gd name="connsiteX2" fmla="*/ 144855 w 914400"/>
              <a:gd name="connsiteY2" fmla="*/ 54321 h 398352"/>
              <a:gd name="connsiteX3" fmla="*/ 199176 w 914400"/>
              <a:gd name="connsiteY3" fmla="*/ 36214 h 398352"/>
              <a:gd name="connsiteX4" fmla="*/ 280657 w 914400"/>
              <a:gd name="connsiteY4" fmla="*/ 9053 h 398352"/>
              <a:gd name="connsiteX5" fmla="*/ 307818 w 914400"/>
              <a:gd name="connsiteY5" fmla="*/ 0 h 398352"/>
              <a:gd name="connsiteX6" fmla="*/ 452673 w 914400"/>
              <a:gd name="connsiteY6" fmla="*/ 9053 h 398352"/>
              <a:gd name="connsiteX7" fmla="*/ 534155 w 914400"/>
              <a:gd name="connsiteY7" fmla="*/ 36214 h 398352"/>
              <a:gd name="connsiteX8" fmla="*/ 561315 w 914400"/>
              <a:gd name="connsiteY8" fmla="*/ 45267 h 398352"/>
              <a:gd name="connsiteX9" fmla="*/ 615636 w 914400"/>
              <a:gd name="connsiteY9" fmla="*/ 81481 h 398352"/>
              <a:gd name="connsiteX10" fmla="*/ 642796 w 914400"/>
              <a:gd name="connsiteY10" fmla="*/ 90535 h 398352"/>
              <a:gd name="connsiteX11" fmla="*/ 669956 w 914400"/>
              <a:gd name="connsiteY11" fmla="*/ 108641 h 398352"/>
              <a:gd name="connsiteX12" fmla="*/ 724277 w 914400"/>
              <a:gd name="connsiteY12" fmla="*/ 126748 h 398352"/>
              <a:gd name="connsiteX13" fmla="*/ 751438 w 914400"/>
              <a:gd name="connsiteY13" fmla="*/ 153909 h 398352"/>
              <a:gd name="connsiteX14" fmla="*/ 787652 w 914400"/>
              <a:gd name="connsiteY14" fmla="*/ 208230 h 398352"/>
              <a:gd name="connsiteX15" fmla="*/ 832919 w 914400"/>
              <a:gd name="connsiteY15" fmla="*/ 289711 h 398352"/>
              <a:gd name="connsiteX16" fmla="*/ 851026 w 914400"/>
              <a:gd name="connsiteY16" fmla="*/ 316871 h 398352"/>
              <a:gd name="connsiteX17" fmla="*/ 878186 w 914400"/>
              <a:gd name="connsiteY17" fmla="*/ 334978 h 398352"/>
              <a:gd name="connsiteX18" fmla="*/ 887240 w 914400"/>
              <a:gd name="connsiteY18" fmla="*/ 362138 h 398352"/>
              <a:gd name="connsiteX19" fmla="*/ 914400 w 914400"/>
              <a:gd name="connsiteY19" fmla="*/ 398352 h 39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14400" h="398352">
                <a:moveTo>
                  <a:pt x="0" y="126748"/>
                </a:moveTo>
                <a:cubicBezTo>
                  <a:pt x="31883" y="105494"/>
                  <a:pt x="55737" y="86347"/>
                  <a:pt x="90535" y="72428"/>
                </a:cubicBezTo>
                <a:cubicBezTo>
                  <a:pt x="108256" y="65340"/>
                  <a:pt x="126748" y="60357"/>
                  <a:pt x="144855" y="54321"/>
                </a:cubicBezTo>
                <a:lnTo>
                  <a:pt x="199176" y="36214"/>
                </a:lnTo>
                <a:lnTo>
                  <a:pt x="280657" y="9053"/>
                </a:lnTo>
                <a:lnTo>
                  <a:pt x="307818" y="0"/>
                </a:lnTo>
                <a:cubicBezTo>
                  <a:pt x="356103" y="3018"/>
                  <a:pt x="404737" y="2516"/>
                  <a:pt x="452673" y="9053"/>
                </a:cubicBezTo>
                <a:cubicBezTo>
                  <a:pt x="452679" y="9054"/>
                  <a:pt x="520572" y="31686"/>
                  <a:pt x="534155" y="36214"/>
                </a:cubicBezTo>
                <a:lnTo>
                  <a:pt x="561315" y="45267"/>
                </a:lnTo>
                <a:cubicBezTo>
                  <a:pt x="579422" y="57338"/>
                  <a:pt x="594991" y="74599"/>
                  <a:pt x="615636" y="81481"/>
                </a:cubicBezTo>
                <a:cubicBezTo>
                  <a:pt x="624689" y="84499"/>
                  <a:pt x="634260" y="86267"/>
                  <a:pt x="642796" y="90535"/>
                </a:cubicBezTo>
                <a:cubicBezTo>
                  <a:pt x="652528" y="95401"/>
                  <a:pt x="660013" y="104222"/>
                  <a:pt x="669956" y="108641"/>
                </a:cubicBezTo>
                <a:cubicBezTo>
                  <a:pt x="687397" y="116393"/>
                  <a:pt x="724277" y="126748"/>
                  <a:pt x="724277" y="126748"/>
                </a:cubicBezTo>
                <a:cubicBezTo>
                  <a:pt x="733331" y="135802"/>
                  <a:pt x="743577" y="143802"/>
                  <a:pt x="751438" y="153909"/>
                </a:cubicBezTo>
                <a:cubicBezTo>
                  <a:pt x="764799" y="171087"/>
                  <a:pt x="787652" y="208230"/>
                  <a:pt x="787652" y="208230"/>
                </a:cubicBezTo>
                <a:cubicBezTo>
                  <a:pt x="803586" y="256035"/>
                  <a:pt x="791412" y="227450"/>
                  <a:pt x="832919" y="289711"/>
                </a:cubicBezTo>
                <a:cubicBezTo>
                  <a:pt x="838955" y="298764"/>
                  <a:pt x="841973" y="310835"/>
                  <a:pt x="851026" y="316871"/>
                </a:cubicBezTo>
                <a:lnTo>
                  <a:pt x="878186" y="334978"/>
                </a:lnTo>
                <a:cubicBezTo>
                  <a:pt x="881204" y="344031"/>
                  <a:pt x="882972" y="353602"/>
                  <a:pt x="887240" y="362138"/>
                </a:cubicBezTo>
                <a:cubicBezTo>
                  <a:pt x="897478" y="382614"/>
                  <a:pt x="901668" y="385620"/>
                  <a:pt x="914400" y="398352"/>
                </a:cubicBezTo>
              </a:path>
            </a:pathLst>
          </a:custGeom>
          <a:ln w="25400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graphicFrame>
        <p:nvGraphicFramePr>
          <p:cNvPr id="14368" name="Group 32"/>
          <p:cNvGraphicFramePr>
            <a:graphicFrameLocks noGrp="1"/>
          </p:cNvGraphicFramePr>
          <p:nvPr/>
        </p:nvGraphicFramePr>
        <p:xfrm>
          <a:off x="3492500" y="1268413"/>
          <a:ext cx="5257800" cy="4203700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</a:tblGrid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Časový harmonogram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06/2012-03/2014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Použitá literatura a zdroje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Internet – </a:t>
                      </a:r>
                      <a:r>
                        <a:rPr kumimoji="0" lang="cs-CZ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Wikipedia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Klimeš, Skalka, </a:t>
                      </a:r>
                      <a:r>
                        <a:rPr kumimoji="0" lang="cs-CZ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Lovászová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, Švec -Informatika pro maturanty a zájemce o studium na vysokých školách. ISBN978-80-89132-71-3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Pomůcky a prostředky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Dataprojektor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, výpočetní technika, názorné pomůcky a díly hardware z oblasti výpočetní techniky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Anotace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Problematika počítačové gramotnosti, pojmy informační a komunikační technologie (ICT)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Způsob využití výukového materiálu ve výuce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Výklad a cvičení. Opakování a domácí příprava žáků na vyučování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Datum (období) vytvoření vzdělávacího materiálu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Září 2012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6" name="Rectangle 6"/>
          <p:cNvSpPr>
            <a:spLocks noChangeArrowheads="1"/>
          </p:cNvSpPr>
          <p:nvPr/>
        </p:nvSpPr>
        <p:spPr bwMode="auto">
          <a:xfrm>
            <a:off x="2268538" y="5656263"/>
            <a:ext cx="662463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000" i="1">
                <a:latin typeface="Trebuchet MS" pitchFamily="34" charset="0"/>
                <a:ea typeface="Times New Roman" pitchFamily="18" charset="0"/>
                <a:cs typeface="Arial" charset="0"/>
              </a:rPr>
              <a:t>Tento výukový materiál je plně v souladu s Autorským zákonem ( jsou zde dodržována všechna autorská práva).</a:t>
            </a:r>
          </a:p>
          <a:p>
            <a:r>
              <a:rPr lang="cs-CZ" sz="1000" i="1">
                <a:latin typeface="Trebuchet MS" pitchFamily="34" charset="0"/>
                <a:ea typeface="Times New Roman" pitchFamily="18" charset="0"/>
                <a:cs typeface="Arial" charset="0"/>
              </a:rPr>
              <a:t>Pokud není uvedeno jinak, autorem textů a obrázků je Ing. Josef Bulka</a:t>
            </a:r>
          </a:p>
        </p:txBody>
      </p:sp>
      <p:pic>
        <p:nvPicPr>
          <p:cNvPr id="15387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394811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57536" y="907529"/>
            <a:ext cx="77845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 a ověření znalostí</a:t>
            </a:r>
            <a:endParaRPr lang="cs-C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6450" y="3643313"/>
            <a:ext cx="2700338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ovéPole 3"/>
          <p:cNvSpPr txBox="1">
            <a:spLocks noChangeArrowheads="1"/>
          </p:cNvSpPr>
          <p:nvPr/>
        </p:nvSpPr>
        <p:spPr bwMode="auto">
          <a:xfrm>
            <a:off x="323850" y="3429000"/>
            <a:ext cx="51117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800">
                <a:latin typeface="Trebuchet MS" pitchFamily="34" charset="0"/>
              </a:rPr>
              <a:t>Následující testové otázky jsou obsahem testu v prostředí moodle.</a:t>
            </a:r>
          </a:p>
          <a:p>
            <a:pPr algn="just"/>
            <a:r>
              <a:rPr lang="cs-CZ" sz="3600" b="1" i="1">
                <a:latin typeface="Trebuchet MS" pitchFamily="34" charset="0"/>
              </a:rPr>
              <a:t>www.isste.cz/~bulka</a:t>
            </a:r>
            <a:endParaRPr lang="cs-CZ" sz="2400" b="1" i="1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476250"/>
            <a:ext cx="535305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476250"/>
            <a:ext cx="5724525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260350"/>
            <a:ext cx="5219700" cy="629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Obdélník 1"/>
          <p:cNvSpPr>
            <a:spLocks noChangeArrowheads="1"/>
          </p:cNvSpPr>
          <p:nvPr/>
        </p:nvSpPr>
        <p:spPr bwMode="auto">
          <a:xfrm>
            <a:off x="107950" y="1125538"/>
            <a:ext cx="9036050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Lucida Sans Unicode" pitchFamily="34" charset="0"/>
              <a:buAutoNum type="arabicPeriod"/>
            </a:pPr>
            <a:r>
              <a:rPr lang="cs-CZ" sz="2800">
                <a:latin typeface="Trebuchet MS" pitchFamily="34" charset="0"/>
                <a:hlinkClick r:id="rId2"/>
              </a:rPr>
              <a:t>http://en.wikipedia.org/wiki/George_Boole</a:t>
            </a:r>
            <a:endParaRPr lang="cs-CZ" sz="2800">
              <a:latin typeface="Trebuchet MS" pitchFamily="34" charset="0"/>
            </a:endParaRPr>
          </a:p>
          <a:p>
            <a:pPr marL="342900" indent="-342900">
              <a:buFont typeface="Lucida Sans Unicode" pitchFamily="34" charset="0"/>
              <a:buAutoNum type="arabicPeriod"/>
            </a:pPr>
            <a:r>
              <a:rPr lang="cs-CZ" sz="2800">
                <a:latin typeface="Trebuchet MS" pitchFamily="34" charset="0"/>
                <a:hlinkClick r:id="rId3"/>
              </a:rPr>
              <a:t>http://cs.wikipedia.org/wiki/Osmičková_soustava</a:t>
            </a:r>
          </a:p>
          <a:p>
            <a:pPr marL="342900" indent="-342900">
              <a:buFont typeface="Lucida Sans Unicode" pitchFamily="34" charset="0"/>
              <a:buAutoNum type="arabicPeriod"/>
            </a:pPr>
            <a:r>
              <a:rPr lang="cs-CZ" sz="2800">
                <a:latin typeface="Trebuchet MS" pitchFamily="34" charset="0"/>
                <a:hlinkClick r:id="rId3"/>
              </a:rPr>
              <a:t>http://cs.wikipedia.org/wiki/Šestnáctková_soustava</a:t>
            </a:r>
          </a:p>
          <a:p>
            <a:pPr marL="342900" indent="-342900" algn="just">
              <a:buFont typeface="Lucida Sans Unicode" pitchFamily="34" charset="0"/>
              <a:buAutoNum type="arabicPeriod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Klimeš, Skalka, Lovászová, Švec -Informatika pro maturanty a zájemce o studium na vysokých školách. ISBN978-80-89132-71-3</a:t>
            </a:r>
          </a:p>
          <a:p>
            <a:pPr marL="342900" indent="-342900" algn="just">
              <a:buFont typeface="Lucida Sans Unicode" pitchFamily="34" charset="0"/>
              <a:buAutoNum type="arabicPeriod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Horst Jansen – Heinrich Rotter a kolektiv – Informační a komunikační technika, Europa – Sobotáles, Praha 2004</a:t>
            </a:r>
          </a:p>
          <a:p>
            <a:pPr marL="342900" indent="-342900">
              <a:buFont typeface="Lucida Sans Unicode" pitchFamily="34" charset="0"/>
              <a:buAutoNum type="arabicPeriod"/>
            </a:pPr>
            <a:endParaRPr lang="cs-CZ" sz="2800">
              <a:latin typeface="Trebuchet MS" pitchFamily="34" charset="0"/>
              <a:hlinkClick r:id="rId3"/>
            </a:endParaRPr>
          </a:p>
          <a:p>
            <a:pPr marL="342900" indent="-342900"/>
            <a:endParaRPr lang="cs-CZ" sz="2800">
              <a:latin typeface="Trebuchet MS" pitchFamily="34" charset="0"/>
              <a:hlinkClick r:id="rId3"/>
            </a:endParaRPr>
          </a:p>
          <a:p>
            <a:pPr marL="342900" indent="-342900">
              <a:buFont typeface="Lucida Sans Unicode" pitchFamily="34" charset="0"/>
              <a:buAutoNum type="arabicPeriod"/>
            </a:pPr>
            <a:endParaRPr lang="cs-CZ" sz="2800">
              <a:latin typeface="Trebuchet MS" pitchFamily="34" charset="0"/>
            </a:endParaRPr>
          </a:p>
          <a:p>
            <a:pPr marL="342900" indent="-342900"/>
            <a:endParaRPr lang="cs-CZ" sz="2800">
              <a:latin typeface="Trebuchet MS" pitchFamily="34" charset="0"/>
            </a:endParaRPr>
          </a:p>
        </p:txBody>
      </p:sp>
      <p:sp>
        <p:nvSpPr>
          <p:cNvPr id="37890" name="TextovéPole 2"/>
          <p:cNvSpPr txBox="1">
            <a:spLocks noChangeArrowheads="1"/>
          </p:cNvSpPr>
          <p:nvPr/>
        </p:nvSpPr>
        <p:spPr bwMode="auto">
          <a:xfrm>
            <a:off x="395288" y="404813"/>
            <a:ext cx="4721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Trebuchet MS" pitchFamily="34" charset="0"/>
              </a:rPr>
              <a:t>Odkazy a použitá literatura: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513" y="260648"/>
            <a:ext cx="871296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Číselné soustavy</a:t>
            </a:r>
            <a:endParaRPr lang="cs-CZ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131840" y="5445224"/>
            <a:ext cx="59046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Ing. Bulka Josef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ovéPole 1"/>
          <p:cNvSpPr txBox="1">
            <a:spLocks noChangeArrowheads="1"/>
          </p:cNvSpPr>
          <p:nvPr/>
        </p:nvSpPr>
        <p:spPr bwMode="auto">
          <a:xfrm>
            <a:off x="179388" y="188913"/>
            <a:ext cx="8640762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800">
                <a:latin typeface="Trebuchet MS" pitchFamily="34" charset="0"/>
              </a:rPr>
              <a:t>Člověk vyjadřuje různá čísla pomocí znaků - číslic. Číslic není ovšem neomezený počet. Proto se větší čísla vyjadřují pomocí jejich vhodných kombinací.</a:t>
            </a:r>
          </a:p>
          <a:p>
            <a:pPr algn="just"/>
            <a:r>
              <a:rPr lang="cs-CZ" sz="2800">
                <a:latin typeface="Trebuchet MS" pitchFamily="34" charset="0"/>
              </a:rPr>
              <a:t>Množina užívaných číslic a předpis pro vytváření čísel větších tvoří </a:t>
            </a:r>
            <a:r>
              <a:rPr lang="cs-CZ" sz="2800" b="1">
                <a:latin typeface="Trebuchet MS" pitchFamily="34" charset="0"/>
              </a:rPr>
              <a:t>číselnou soustavu.</a:t>
            </a:r>
          </a:p>
          <a:p>
            <a:pPr algn="just"/>
            <a:r>
              <a:rPr lang="cs-CZ" sz="2800">
                <a:latin typeface="Trebuchet MS" pitchFamily="34" charset="0"/>
              </a:rPr>
              <a:t>Počet číslic v soustavě pak tvoří základ číselné soustavy.</a:t>
            </a:r>
          </a:p>
          <a:p>
            <a:pPr algn="just"/>
            <a:r>
              <a:rPr lang="cs-CZ" sz="2800">
                <a:latin typeface="Trebuchet MS" pitchFamily="34" charset="0"/>
              </a:rPr>
              <a:t>Příklady:</a:t>
            </a:r>
          </a:p>
          <a:p>
            <a:pPr algn="just"/>
            <a:r>
              <a:rPr lang="cs-CZ" sz="2800">
                <a:latin typeface="Trebuchet MS" pitchFamily="34" charset="0"/>
              </a:rPr>
              <a:t>Desítková – 0, 1, 2, 3, 4, 5, 6, 7, 8, 9</a:t>
            </a:r>
          </a:p>
          <a:p>
            <a:pPr algn="just"/>
            <a:r>
              <a:rPr lang="cs-CZ" sz="2800">
                <a:latin typeface="Trebuchet MS" pitchFamily="34" charset="0"/>
              </a:rPr>
              <a:t>Dvojková -  0, 1</a:t>
            </a:r>
          </a:p>
          <a:p>
            <a:pPr algn="just"/>
            <a:r>
              <a:rPr lang="cs-CZ" sz="2800">
                <a:latin typeface="Trebuchet MS" pitchFamily="34" charset="0"/>
              </a:rPr>
              <a:t>Osmičková – 0, 1, 2, 3, 4, 5, 6, 7</a:t>
            </a:r>
          </a:p>
          <a:p>
            <a:pPr algn="just"/>
            <a:r>
              <a:rPr lang="cs-CZ" sz="2800">
                <a:latin typeface="Trebuchet MS" pitchFamily="34" charset="0"/>
              </a:rPr>
              <a:t>Hexadecimální – 0, 1, 2, 3, 4, 5, 6, 7, 8, 9, A, B, C,            D, E, F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388" y="3644900"/>
            <a:ext cx="8785225" cy="2232025"/>
          </a:xfrm>
          <a:prstGeom prst="rect">
            <a:avLst/>
          </a:prstGeom>
          <a:solidFill>
            <a:schemeClr val="accent2">
              <a:lumMod val="40000"/>
              <a:lumOff val="6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0825" y="188913"/>
            <a:ext cx="8713788" cy="57245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i="1" dirty="0">
                <a:latin typeface="Trebuchet MS" pitchFamily="34" charset="0"/>
              </a:rPr>
              <a:t>Desítková (decimální) číselná soustava</a:t>
            </a:r>
          </a:p>
          <a:p>
            <a:pPr marL="514350" indent="-514350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Je tvořena deseti číslicemi od 0 po 9. Způsob zápisů čísel větších než 9 je dostatečně znám (pomocí tzv. řádů).</a:t>
            </a:r>
          </a:p>
          <a:p>
            <a:pPr marL="514350" indent="-514350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Základ desítkové soustavy je tedy 10.</a:t>
            </a:r>
          </a:p>
          <a:p>
            <a:pPr marL="514350" indent="-514350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V desítkové soustavě se jakékoli číslo tvoří jako součet mocnin deseti vynásobených jednoduchými součiniteli,  které nabývají hodnot 0-9.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i="1" dirty="0">
                <a:latin typeface="Trebuchet MS" pitchFamily="34" charset="0"/>
              </a:rPr>
              <a:t>Příklad: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Trebuchet MS" pitchFamily="34" charset="0"/>
              </a:rPr>
              <a:t>(5 689)</a:t>
            </a:r>
            <a:r>
              <a:rPr lang="cs-CZ" sz="2800" baseline="-25000" dirty="0">
                <a:latin typeface="Trebuchet MS" pitchFamily="34" charset="0"/>
              </a:rPr>
              <a:t>10</a:t>
            </a:r>
            <a:r>
              <a:rPr lang="cs-CZ" sz="2800" dirty="0">
                <a:latin typeface="Trebuchet MS" pitchFamily="34" charset="0"/>
              </a:rPr>
              <a:t> = 5 </a:t>
            </a:r>
            <a:r>
              <a:rPr lang="cs-CZ" sz="2800" dirty="0">
                <a:latin typeface="Trebuchet MS" pitchFamily="34" charset="0"/>
                <a:sym typeface="Wingdings"/>
              </a:rPr>
              <a:t> </a:t>
            </a:r>
            <a:r>
              <a:rPr lang="cs-CZ" sz="2800" dirty="0">
                <a:latin typeface="Trebuchet MS" pitchFamily="34" charset="0"/>
              </a:rPr>
              <a:t>10</a:t>
            </a:r>
            <a:r>
              <a:rPr lang="cs-CZ" sz="2800" baseline="30000" dirty="0">
                <a:latin typeface="Trebuchet MS" pitchFamily="34" charset="0"/>
              </a:rPr>
              <a:t>3</a:t>
            </a:r>
            <a:r>
              <a:rPr lang="cs-CZ" sz="2800" dirty="0">
                <a:latin typeface="Trebuchet MS" pitchFamily="34" charset="0"/>
              </a:rPr>
              <a:t>+ 6 </a:t>
            </a:r>
            <a:r>
              <a:rPr lang="cs-CZ" sz="2800" dirty="0">
                <a:latin typeface="Trebuchet MS" pitchFamily="34" charset="0"/>
                <a:sym typeface="Wingdings"/>
              </a:rPr>
              <a:t> </a:t>
            </a:r>
            <a:r>
              <a:rPr lang="cs-CZ" sz="2800" dirty="0">
                <a:latin typeface="Trebuchet MS" pitchFamily="34" charset="0"/>
              </a:rPr>
              <a:t>10</a:t>
            </a:r>
            <a:r>
              <a:rPr lang="cs-CZ" sz="2800" baseline="30000" dirty="0">
                <a:latin typeface="Trebuchet MS" pitchFamily="34" charset="0"/>
              </a:rPr>
              <a:t>2 </a:t>
            </a:r>
            <a:r>
              <a:rPr lang="cs-CZ" sz="2800" dirty="0">
                <a:latin typeface="Trebuchet MS" pitchFamily="34" charset="0"/>
              </a:rPr>
              <a:t>+ 8 </a:t>
            </a:r>
            <a:r>
              <a:rPr lang="cs-CZ" sz="2800" dirty="0">
                <a:latin typeface="Trebuchet MS" pitchFamily="34" charset="0"/>
                <a:sym typeface="Wingdings"/>
              </a:rPr>
              <a:t> </a:t>
            </a:r>
            <a:r>
              <a:rPr lang="cs-CZ" sz="2800" dirty="0">
                <a:latin typeface="Trebuchet MS" pitchFamily="34" charset="0"/>
              </a:rPr>
              <a:t>10</a:t>
            </a:r>
            <a:r>
              <a:rPr lang="cs-CZ" sz="2800" baseline="30000" dirty="0">
                <a:latin typeface="Trebuchet MS" pitchFamily="34" charset="0"/>
              </a:rPr>
              <a:t>1 </a:t>
            </a:r>
            <a:r>
              <a:rPr lang="cs-CZ" sz="2800" dirty="0">
                <a:latin typeface="Trebuchet MS" pitchFamily="34" charset="0"/>
              </a:rPr>
              <a:t>+ </a:t>
            </a:r>
            <a:r>
              <a:rPr lang="cs-CZ" sz="2800" baseline="30000" dirty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9 </a:t>
            </a:r>
            <a:r>
              <a:rPr lang="cs-CZ" sz="2800" dirty="0">
                <a:latin typeface="Trebuchet MS" pitchFamily="34" charset="0"/>
                <a:sym typeface="Wingdings"/>
              </a:rPr>
              <a:t> </a:t>
            </a:r>
            <a:r>
              <a:rPr lang="cs-CZ" sz="2800" dirty="0">
                <a:latin typeface="Trebuchet MS" pitchFamily="34" charset="0"/>
              </a:rPr>
              <a:t>10</a:t>
            </a:r>
            <a:r>
              <a:rPr lang="cs-CZ" sz="2800" baseline="30000" dirty="0">
                <a:latin typeface="Trebuchet MS" pitchFamily="34" charset="0"/>
              </a:rPr>
              <a:t>0</a:t>
            </a:r>
            <a:r>
              <a:rPr lang="cs-CZ" sz="2800" dirty="0">
                <a:latin typeface="Trebuchet MS" pitchFamily="34" charset="0"/>
              </a:rPr>
              <a:t> =  5 000 + + 600 + 80 + 9  = (</a:t>
            </a:r>
            <a:r>
              <a:rPr lang="cs-CZ" sz="2800" b="1" dirty="0">
                <a:latin typeface="Trebuchet MS" pitchFamily="34" charset="0"/>
              </a:rPr>
              <a:t>5 689)</a:t>
            </a:r>
            <a:r>
              <a:rPr lang="cs-CZ" sz="2800" b="1" baseline="-25000" dirty="0">
                <a:latin typeface="Trebuchet MS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388" y="260350"/>
            <a:ext cx="8496300" cy="5648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i="1" dirty="0">
                <a:latin typeface="Trebuchet MS" pitchFamily="34" charset="0"/>
              </a:rPr>
              <a:t>Dvojková (binární) soustava</a:t>
            </a:r>
          </a:p>
          <a:p>
            <a:pPr marL="514350" indent="-514350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Započala se rozvíjet koncem 19. století </a:t>
            </a:r>
            <a:br>
              <a:rPr lang="cs-CZ" sz="2800" dirty="0"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s vývojem logiky. Začátkem 20. století vytvořil </a:t>
            </a:r>
            <a:r>
              <a:rPr lang="cs-CZ" sz="2800" b="1" dirty="0" err="1">
                <a:latin typeface="+mn-lt"/>
              </a:rPr>
              <a:t>George</a:t>
            </a:r>
            <a:r>
              <a:rPr lang="cs-CZ" sz="2800" b="1" dirty="0">
                <a:latin typeface="+mn-lt"/>
              </a:rPr>
              <a:t> </a:t>
            </a:r>
            <a:r>
              <a:rPr lang="cs-CZ" sz="2800" b="1" dirty="0" err="1">
                <a:latin typeface="+mn-lt"/>
              </a:rPr>
              <a:t>Boole</a:t>
            </a:r>
            <a:r>
              <a:rPr lang="cs-CZ" sz="2800" b="1" dirty="0">
                <a:latin typeface="+mn-lt"/>
              </a:rPr>
              <a:t> </a:t>
            </a:r>
            <a:r>
              <a:rPr lang="cs-CZ" sz="2800" dirty="0">
                <a:latin typeface="Trebuchet MS" pitchFamily="34" charset="0"/>
              </a:rPr>
              <a:t>základní poučky pro práci s touto soustavou. Začala se prakticky využívat až při vývoji počítačů.</a:t>
            </a:r>
          </a:p>
          <a:p>
            <a:pPr marL="514350" indent="-514350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cs-CZ" sz="2800" dirty="0">
                <a:latin typeface="+mn-lt"/>
              </a:rPr>
              <a:t>Dvojková číslice (</a:t>
            </a:r>
            <a:r>
              <a:rPr lang="cs-CZ" sz="2800" b="1" i="1" dirty="0">
                <a:latin typeface="+mn-lt"/>
              </a:rPr>
              <a:t>0</a:t>
            </a:r>
            <a:r>
              <a:rPr lang="cs-CZ" sz="2800" dirty="0">
                <a:latin typeface="+mn-lt"/>
              </a:rPr>
              <a:t> nebo </a:t>
            </a:r>
            <a:r>
              <a:rPr lang="cs-CZ" sz="2800" b="1" i="1" dirty="0">
                <a:latin typeface="+mn-lt"/>
              </a:rPr>
              <a:t>1</a:t>
            </a:r>
            <a:r>
              <a:rPr lang="cs-CZ" sz="2800" dirty="0">
                <a:latin typeface="+mn-lt"/>
              </a:rPr>
              <a:t>) je bit (elementární informace). Znaky (alfabetické a numerické) se vyjadřují většinou osmibitovou skupinou.</a:t>
            </a:r>
          </a:p>
          <a:p>
            <a:pPr marL="514350" indent="-514350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cs-CZ" sz="2800" dirty="0">
                <a:latin typeface="+mn-lt"/>
              </a:rPr>
              <a:t>Pro tyto několikabitové skupiny se používá termín slabika nebo byte.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bdélník 1"/>
          <p:cNvSpPr>
            <a:spLocks noChangeArrowheads="1"/>
          </p:cNvSpPr>
          <p:nvPr/>
        </p:nvSpPr>
        <p:spPr bwMode="auto">
          <a:xfrm>
            <a:off x="107950" y="476250"/>
            <a:ext cx="8785225" cy="540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Při práci s počítačem uživatel zadá čísla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 v soustavě desítkové, počítač je kóduje do soustavy dvojkové, provede výpočet, zakóduje zpět do soustavy desítkové a vrací uživateli.</a:t>
            </a:r>
          </a:p>
          <a:p>
            <a:pPr marL="514350" indent="-514350" algn="just">
              <a:buFont typeface="Lucida Sans Unicode" pitchFamily="34" charset="0"/>
              <a:buAutoNum type="arabicPeriod"/>
            </a:pPr>
            <a:endParaRPr lang="cs-CZ" sz="2800">
              <a:latin typeface="Trebuchet MS" pitchFamily="34" charset="0"/>
            </a:endParaRPr>
          </a:p>
          <a:p>
            <a:pPr marL="514350" indent="-514350" algn="just"/>
            <a:r>
              <a:rPr lang="cs-CZ" sz="2800">
                <a:latin typeface="Trebuchet MS" pitchFamily="34" charset="0"/>
              </a:rPr>
              <a:t>Příklad:</a:t>
            </a:r>
          </a:p>
          <a:p>
            <a:pPr marL="514350" indent="-514350" algn="just"/>
            <a:endParaRPr lang="cs-CZ" sz="2800">
              <a:latin typeface="Trebuchet MS" pitchFamily="34" charset="0"/>
            </a:endParaRPr>
          </a:p>
          <a:p>
            <a:pPr marL="514350" indent="-514350" algn="just"/>
            <a:r>
              <a:rPr lang="cs-CZ" sz="2800" b="1">
                <a:latin typeface="Lucida Sans Unicode" pitchFamily="34" charset="0"/>
              </a:rPr>
              <a:t>(45)</a:t>
            </a:r>
            <a:r>
              <a:rPr lang="cs-CZ" sz="2800" b="1" baseline="-25000">
                <a:latin typeface="Lucida Sans Unicode" pitchFamily="34" charset="0"/>
              </a:rPr>
              <a:t>10</a:t>
            </a:r>
            <a:r>
              <a:rPr lang="cs-CZ" sz="2800" b="1">
                <a:latin typeface="Lucida Sans Unicode" pitchFamily="34" charset="0"/>
              </a:rPr>
              <a:t> = (101101)</a:t>
            </a:r>
            <a:r>
              <a:rPr lang="cs-CZ" sz="2800" b="1" baseline="-25000">
                <a:latin typeface="Lucida Sans Unicode" pitchFamily="34" charset="0"/>
              </a:rPr>
              <a:t>2</a:t>
            </a:r>
          </a:p>
          <a:p>
            <a:pPr marL="514350" indent="-514350" algn="just"/>
            <a:endParaRPr lang="cs-CZ" sz="2800" b="1" baseline="-25000">
              <a:latin typeface="Lucida Sans Unicode" pitchFamily="34" charset="0"/>
            </a:endParaRPr>
          </a:p>
          <a:p>
            <a:pPr marL="514350" indent="-514350" algn="just"/>
            <a:endParaRPr lang="cs-CZ" sz="2800" b="1" baseline="-25000">
              <a:latin typeface="Lucida Sans Unicode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Lucida Sans Unicode" pitchFamily="34" charset="0"/>
              </a:rPr>
              <a:t>Dolním indexem (psaným v desítkové soustavě) se v tištěném textu uvádí číselná soustava, ve které je dané číslo zapsané.</a:t>
            </a:r>
            <a:endParaRPr lang="cs-CZ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619250" y="1341438"/>
          <a:ext cx="5616575" cy="404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576064"/>
                <a:gridCol w="2808312"/>
              </a:tblGrid>
              <a:tr h="466176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Trebuchet MS" pitchFamily="34" charset="0"/>
                        </a:rPr>
                        <a:t>0 + </a:t>
                      </a:r>
                      <a:r>
                        <a:rPr lang="cs-CZ" sz="2800" dirty="0" err="1" smtClean="0">
                          <a:latin typeface="Trebuchet MS" pitchFamily="34" charset="0"/>
                        </a:rPr>
                        <a:t>0</a:t>
                      </a:r>
                      <a:endParaRPr lang="cs-CZ" sz="2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Trebuchet MS" pitchFamily="34" charset="0"/>
                        </a:rPr>
                        <a:t>=</a:t>
                      </a:r>
                      <a:endParaRPr lang="cs-CZ" sz="2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latin typeface="Trebuchet MS" pitchFamily="34" charset="0"/>
                        </a:rPr>
                        <a:t>0</a:t>
                      </a:r>
                      <a:endParaRPr lang="cs-CZ" sz="36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850086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Trebuchet MS" pitchFamily="34" charset="0"/>
                        </a:rPr>
                        <a:t>0 + 1 = </a:t>
                      </a:r>
                      <a:r>
                        <a:rPr lang="cs-CZ" sz="2800" dirty="0" err="1" smtClean="0">
                          <a:latin typeface="Trebuchet MS" pitchFamily="34" charset="0"/>
                        </a:rPr>
                        <a:t>1</a:t>
                      </a:r>
                      <a:r>
                        <a:rPr lang="cs-CZ" sz="2800" dirty="0" smtClean="0">
                          <a:latin typeface="Trebuchet MS" pitchFamily="34" charset="0"/>
                        </a:rPr>
                        <a:t> + 0</a:t>
                      </a:r>
                      <a:endParaRPr lang="cs-CZ" sz="2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Trebuchet MS" pitchFamily="34" charset="0"/>
                        </a:rPr>
                        <a:t>=</a:t>
                      </a:r>
                      <a:endParaRPr lang="cs-CZ" sz="2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latin typeface="Trebuchet MS" pitchFamily="34" charset="0"/>
                        </a:rPr>
                        <a:t>1</a:t>
                      </a:r>
                      <a:endParaRPr lang="cs-CZ" sz="36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466176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Trebuchet MS" pitchFamily="34" charset="0"/>
                        </a:rPr>
                        <a:t>1 + </a:t>
                      </a:r>
                      <a:r>
                        <a:rPr lang="cs-CZ" sz="2800" dirty="0" err="1" smtClean="0">
                          <a:latin typeface="Trebuchet MS" pitchFamily="34" charset="0"/>
                        </a:rPr>
                        <a:t>1</a:t>
                      </a:r>
                      <a:endParaRPr lang="cs-CZ" sz="2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Trebuchet MS" pitchFamily="34" charset="0"/>
                        </a:rPr>
                        <a:t>=</a:t>
                      </a:r>
                      <a:endParaRPr lang="cs-CZ" sz="2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latin typeface="Trebuchet MS" pitchFamily="34" charset="0"/>
                        </a:rPr>
                        <a:t>10</a:t>
                      </a:r>
                      <a:endParaRPr lang="cs-CZ" sz="36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466176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Trebuchet MS" pitchFamily="34" charset="0"/>
                        </a:rPr>
                        <a:t>1 </a:t>
                      </a:r>
                      <a:r>
                        <a:rPr lang="cs-CZ" sz="2800" dirty="0" smtClean="0">
                          <a:latin typeface="Trebuchet MS" pitchFamily="34" charset="0"/>
                          <a:sym typeface="Wingdings"/>
                        </a:rPr>
                        <a:t> </a:t>
                      </a:r>
                      <a:r>
                        <a:rPr lang="cs-CZ" sz="2800" dirty="0" err="1" smtClean="0">
                          <a:latin typeface="Trebuchet MS" pitchFamily="34" charset="0"/>
                          <a:sym typeface="Wingdings"/>
                        </a:rPr>
                        <a:t>1</a:t>
                      </a:r>
                      <a:endParaRPr lang="cs-CZ" sz="2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Trebuchet MS" pitchFamily="34" charset="0"/>
                        </a:rPr>
                        <a:t>=</a:t>
                      </a:r>
                      <a:endParaRPr lang="cs-CZ" sz="2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latin typeface="Trebuchet MS" pitchFamily="34" charset="0"/>
                        </a:rPr>
                        <a:t>0</a:t>
                      </a:r>
                      <a:endParaRPr lang="cs-CZ" sz="36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466176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Trebuchet MS" pitchFamily="34" charset="0"/>
                        </a:rPr>
                        <a:t>0 </a:t>
                      </a:r>
                      <a:r>
                        <a:rPr lang="cs-CZ" sz="2800" dirty="0" smtClean="0">
                          <a:latin typeface="Trebuchet MS" pitchFamily="34" charset="0"/>
                          <a:sym typeface="Wingdings"/>
                        </a:rPr>
                        <a:t> 1</a:t>
                      </a:r>
                      <a:endParaRPr lang="cs-CZ" sz="2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Trebuchet MS" pitchFamily="34" charset="0"/>
                        </a:rPr>
                        <a:t>=</a:t>
                      </a:r>
                      <a:endParaRPr lang="cs-CZ" sz="2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latin typeface="Trebuchet MS" pitchFamily="34" charset="0"/>
                        </a:rPr>
                        <a:t>0</a:t>
                      </a:r>
                      <a:endParaRPr lang="cs-CZ" sz="36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466176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Trebuchet MS" pitchFamily="34" charset="0"/>
                        </a:rPr>
                        <a:t>1 </a:t>
                      </a:r>
                      <a:endParaRPr lang="cs-CZ" sz="2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Trebuchet MS" pitchFamily="34" charset="0"/>
                        </a:rPr>
                        <a:t>=</a:t>
                      </a:r>
                      <a:endParaRPr lang="cs-CZ" sz="28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latin typeface="Trebuchet MS" pitchFamily="34" charset="0"/>
                        </a:rPr>
                        <a:t>0</a:t>
                      </a:r>
                      <a:endParaRPr lang="cs-CZ" sz="36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35" name="TextovéPole 3"/>
          <p:cNvSpPr txBox="1">
            <a:spLocks noChangeArrowheads="1"/>
          </p:cNvSpPr>
          <p:nvPr/>
        </p:nvSpPr>
        <p:spPr bwMode="auto">
          <a:xfrm>
            <a:off x="1331913" y="549275"/>
            <a:ext cx="64674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Trebuchet MS" pitchFamily="34" charset="0"/>
              </a:rPr>
              <a:t>Pravidla pro výpočty v binární soustavě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ovéPole 1"/>
          <p:cNvSpPr txBox="1">
            <a:spLocks noChangeArrowheads="1"/>
          </p:cNvSpPr>
          <p:nvPr/>
        </p:nvSpPr>
        <p:spPr bwMode="auto">
          <a:xfrm>
            <a:off x="250825" y="115888"/>
            <a:ext cx="86423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i="1">
                <a:latin typeface="Trebuchet MS" pitchFamily="34" charset="0"/>
              </a:rPr>
              <a:t>Převody soustav desítkové do binární</a:t>
            </a:r>
          </a:p>
          <a:p>
            <a:endParaRPr lang="cs-CZ" sz="2800">
              <a:latin typeface="Trebuchet MS" pitchFamily="34" charset="0"/>
            </a:endParaRPr>
          </a:p>
          <a:p>
            <a:r>
              <a:rPr lang="cs-CZ" sz="2800">
                <a:latin typeface="Trebuchet MS" pitchFamily="34" charset="0"/>
              </a:rPr>
              <a:t>Mějme desítkové číslo:</a:t>
            </a:r>
          </a:p>
          <a:p>
            <a:pPr algn="just"/>
            <a:r>
              <a:rPr lang="cs-CZ" sz="2800">
                <a:latin typeface="Trebuchet MS" pitchFamily="34" charset="0"/>
              </a:rPr>
              <a:t>(456)</a:t>
            </a:r>
            <a:r>
              <a:rPr lang="cs-CZ" sz="2800" baseline="-25000">
                <a:latin typeface="Trebuchet MS" pitchFamily="34" charset="0"/>
              </a:rPr>
              <a:t>10 </a:t>
            </a:r>
            <a:r>
              <a:rPr lang="cs-CZ" sz="2800">
                <a:latin typeface="Trebuchet MS" pitchFamily="34" charset="0"/>
              </a:rPr>
              <a:t>–toto číslo převedeme do binární soustavy</a:t>
            </a:r>
          </a:p>
          <a:p>
            <a:pPr algn="just"/>
            <a:r>
              <a:rPr lang="cs-CZ" sz="2800" baseline="-25000">
                <a:latin typeface="Trebuchet MS" pitchFamily="34" charset="0"/>
              </a:rPr>
              <a:t>	</a:t>
            </a:r>
            <a:r>
              <a:rPr lang="cs-CZ" sz="2800">
                <a:latin typeface="Trebuchet MS" pitchFamily="34" charset="0"/>
              </a:rPr>
              <a:t>postupným dělením dvěma (sudé čísla – 	bezezbytku - 0, liché čísla se zbytkem 1.</a:t>
            </a:r>
            <a:r>
              <a:rPr lang="cs-CZ" sz="2800" baseline="-25000">
                <a:latin typeface="Trebuchet MS" pitchFamily="34" charset="0"/>
              </a:rPr>
              <a:t>	</a:t>
            </a:r>
          </a:p>
        </p:txBody>
      </p:sp>
      <p:sp>
        <p:nvSpPr>
          <p:cNvPr id="22530" name="TextovéPole 2"/>
          <p:cNvSpPr txBox="1">
            <a:spLocks noChangeArrowheads="1"/>
          </p:cNvSpPr>
          <p:nvPr/>
        </p:nvSpPr>
        <p:spPr bwMode="auto">
          <a:xfrm>
            <a:off x="2124075" y="2924175"/>
            <a:ext cx="5724525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Lucida Sans Unicode" pitchFamily="34" charset="0"/>
              </a:rPr>
              <a:t>	   Podíl         Zbytek</a:t>
            </a:r>
          </a:p>
          <a:p>
            <a:r>
              <a:rPr lang="cs-CZ">
                <a:latin typeface="Lucida Sans Unicode" pitchFamily="34" charset="0"/>
              </a:rPr>
              <a:t>456 : 2 = 228		</a:t>
            </a:r>
            <a:r>
              <a:rPr lang="cs-CZ" b="1">
                <a:latin typeface="Lucida Sans Unicode" pitchFamily="34" charset="0"/>
              </a:rPr>
              <a:t>0</a:t>
            </a:r>
            <a:r>
              <a:rPr lang="cs-CZ">
                <a:latin typeface="Lucida Sans Unicode" pitchFamily="34" charset="0"/>
              </a:rPr>
              <a:t>  </a:t>
            </a:r>
          </a:p>
          <a:p>
            <a:r>
              <a:rPr lang="cs-CZ">
                <a:latin typeface="Lucida Sans Unicode" pitchFamily="34" charset="0"/>
              </a:rPr>
              <a:t>228 : 2 = 114  		</a:t>
            </a:r>
            <a:r>
              <a:rPr lang="cs-CZ" b="1">
                <a:latin typeface="Lucida Sans Unicode" pitchFamily="34" charset="0"/>
              </a:rPr>
              <a:t>0</a:t>
            </a:r>
          </a:p>
          <a:p>
            <a:r>
              <a:rPr lang="cs-CZ">
                <a:latin typeface="Lucida Sans Unicode" pitchFamily="34" charset="0"/>
              </a:rPr>
              <a:t>114 : 2 =   57		</a:t>
            </a:r>
            <a:r>
              <a:rPr lang="cs-CZ" b="1">
                <a:latin typeface="Lucida Sans Unicode" pitchFamily="34" charset="0"/>
              </a:rPr>
              <a:t>0</a:t>
            </a:r>
          </a:p>
          <a:p>
            <a:r>
              <a:rPr lang="cs-CZ">
                <a:latin typeface="Lucida Sans Unicode" pitchFamily="34" charset="0"/>
              </a:rPr>
              <a:t>  57 : 2 =   28		</a:t>
            </a:r>
            <a:r>
              <a:rPr lang="cs-CZ" b="1">
                <a:latin typeface="Lucida Sans Unicode" pitchFamily="34" charset="0"/>
              </a:rPr>
              <a:t>1</a:t>
            </a:r>
          </a:p>
          <a:p>
            <a:r>
              <a:rPr lang="cs-CZ">
                <a:latin typeface="Lucida Sans Unicode" pitchFamily="34" charset="0"/>
              </a:rPr>
              <a:t>  28 : 2 =   14		</a:t>
            </a:r>
            <a:r>
              <a:rPr lang="cs-CZ" b="1">
                <a:latin typeface="Lucida Sans Unicode" pitchFamily="34" charset="0"/>
              </a:rPr>
              <a:t>0</a:t>
            </a:r>
          </a:p>
          <a:p>
            <a:r>
              <a:rPr lang="cs-CZ">
                <a:latin typeface="Lucida Sans Unicode" pitchFamily="34" charset="0"/>
              </a:rPr>
              <a:t>  14 : 2 =    7		</a:t>
            </a:r>
            <a:r>
              <a:rPr lang="cs-CZ" b="1">
                <a:latin typeface="Lucida Sans Unicode" pitchFamily="34" charset="0"/>
              </a:rPr>
              <a:t>0</a:t>
            </a:r>
          </a:p>
          <a:p>
            <a:r>
              <a:rPr lang="cs-CZ">
                <a:latin typeface="Lucida Sans Unicode" pitchFamily="34" charset="0"/>
              </a:rPr>
              <a:t>    7 : 2 =    3		</a:t>
            </a:r>
            <a:r>
              <a:rPr lang="cs-CZ" b="1">
                <a:latin typeface="Lucida Sans Unicode" pitchFamily="34" charset="0"/>
              </a:rPr>
              <a:t>1</a:t>
            </a:r>
          </a:p>
          <a:p>
            <a:r>
              <a:rPr lang="cs-CZ">
                <a:latin typeface="Lucida Sans Unicode" pitchFamily="34" charset="0"/>
              </a:rPr>
              <a:t>    3 : 2 =    1		</a:t>
            </a:r>
            <a:r>
              <a:rPr lang="cs-CZ" b="1">
                <a:latin typeface="Lucida Sans Unicode" pitchFamily="34" charset="0"/>
              </a:rPr>
              <a:t>1</a:t>
            </a:r>
          </a:p>
          <a:p>
            <a:r>
              <a:rPr lang="cs-CZ">
                <a:latin typeface="Lucida Sans Unicode" pitchFamily="34" charset="0"/>
              </a:rPr>
              <a:t>    1 : 2 =    0		</a:t>
            </a:r>
            <a:r>
              <a:rPr lang="cs-CZ" b="1">
                <a:latin typeface="Lucida Sans Unicode" pitchFamily="34" charset="0"/>
              </a:rPr>
              <a:t>1</a:t>
            </a:r>
            <a:r>
              <a:rPr lang="cs-CZ">
                <a:latin typeface="Lucida Sans Unicode" pitchFamily="34" charset="0"/>
              </a:rPr>
              <a:t>		 	</a:t>
            </a:r>
          </a:p>
        </p:txBody>
      </p:sp>
      <p:sp>
        <p:nvSpPr>
          <p:cNvPr id="22531" name="TextovéPole 3"/>
          <p:cNvSpPr txBox="1">
            <a:spLocks noChangeArrowheads="1"/>
          </p:cNvSpPr>
          <p:nvPr/>
        </p:nvSpPr>
        <p:spPr bwMode="auto">
          <a:xfrm>
            <a:off x="4716463" y="6021388"/>
            <a:ext cx="406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i="1">
                <a:latin typeface="Lucida Sans Unicode" pitchFamily="34" charset="0"/>
              </a:rPr>
              <a:t>Výsledek je (111001000)</a:t>
            </a:r>
            <a:r>
              <a:rPr lang="cs-CZ" sz="2400" b="1" i="1" baseline="-25000">
                <a:latin typeface="Lucida Sans Unicode" pitchFamily="34" charset="0"/>
              </a:rPr>
              <a:t>2</a:t>
            </a:r>
          </a:p>
        </p:txBody>
      </p:sp>
      <p:sp>
        <p:nvSpPr>
          <p:cNvPr id="22532" name="TextovéPole 11"/>
          <p:cNvSpPr txBox="1">
            <a:spLocks noChangeArrowheads="1"/>
          </p:cNvSpPr>
          <p:nvPr/>
        </p:nvSpPr>
        <p:spPr bwMode="auto">
          <a:xfrm>
            <a:off x="5867400" y="3213100"/>
            <a:ext cx="284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Lucida Sans Unicode" pitchFamily="34" charset="0"/>
              </a:rPr>
              <a:t>Tento bit bude na nejnižším řádu.</a:t>
            </a:r>
          </a:p>
        </p:txBody>
      </p:sp>
      <p:sp>
        <p:nvSpPr>
          <p:cNvPr id="13" name="Šipka doprava 12"/>
          <p:cNvSpPr/>
          <p:nvPr/>
        </p:nvSpPr>
        <p:spPr>
          <a:xfrm rot="2150086">
            <a:off x="5146675" y="3506788"/>
            <a:ext cx="750888" cy="239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85 0.03426 L 0.27413 0.2967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403</TotalTime>
  <Words>1274</Words>
  <Application>Microsoft Office PowerPoint</Application>
  <PresentationFormat>Předvádění na obrazovce (4:3)</PresentationFormat>
  <Paragraphs>327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24</vt:i4>
      </vt:variant>
    </vt:vector>
  </HeadingPairs>
  <TitlesOfParts>
    <vt:vector size="41" baseType="lpstr">
      <vt:lpstr>Arial</vt:lpstr>
      <vt:lpstr>Lucida Sans Unicode</vt:lpstr>
      <vt:lpstr>Wingdings 3</vt:lpstr>
      <vt:lpstr>Verdana</vt:lpstr>
      <vt:lpstr>Wingdings 2</vt:lpstr>
      <vt:lpstr>Calibri</vt:lpstr>
      <vt:lpstr>Trebuchet MS</vt:lpstr>
      <vt:lpstr>Times New Roman</vt:lpstr>
      <vt:lpstr>Wingdings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Tester</dc:creator>
  <cp:lastModifiedBy>hnatkova</cp:lastModifiedBy>
  <cp:revision>80</cp:revision>
  <dcterms:created xsi:type="dcterms:W3CDTF">2012-09-03T09:18:06Z</dcterms:created>
  <dcterms:modified xsi:type="dcterms:W3CDTF">2013-04-26T11:31:05Z</dcterms:modified>
</cp:coreProperties>
</file>