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8" r:id="rId2"/>
    <p:sldId id="257" r:id="rId3"/>
    <p:sldId id="256" r:id="rId4"/>
    <p:sldId id="259" r:id="rId5"/>
    <p:sldId id="273" r:id="rId6"/>
    <p:sldId id="274" r:id="rId7"/>
    <p:sldId id="275" r:id="rId8"/>
    <p:sldId id="276" r:id="rId9"/>
    <p:sldId id="277" r:id="rId10"/>
    <p:sldId id="263" r:id="rId11"/>
    <p:sldId id="271" r:id="rId12"/>
    <p:sldId id="278" r:id="rId13"/>
    <p:sldId id="267" r:id="rId14"/>
    <p:sldId id="272" r:id="rId15"/>
    <p:sldId id="279" r:id="rId16"/>
    <p:sldId id="270" r:id="rId17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8" autoAdjust="0"/>
    <p:restoredTop sz="94660"/>
  </p:normalViewPr>
  <p:slideViewPr>
    <p:cSldViewPr>
      <p:cViewPr varScale="1">
        <p:scale>
          <a:sx n="76" d="100"/>
          <a:sy n="7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56291C-F7AE-44A8-B74B-01565D37AA2D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30118C-732D-43D1-B8BA-21A4AB4D49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0D5D87-2ED3-468B-97AC-0D56EE039FBA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C29F4B-D8A2-4B54-9488-BA8AFF367C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2B40E-ECBE-45B5-85CA-4504F4B8B98E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75893-E891-4950-B217-5FA0699FFE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075B2-E953-4572-A6F1-7BB93A9E0356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ADD2-405B-44D1-8823-D4D9A79BD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4F14-3FE4-4181-8B6D-74C333D11426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C45D3-C07C-4B33-A798-E697864BFD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134557-15D6-44B5-9B23-3A17E689A21F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B8947B-AEC7-49C2-B00E-03BB230E7C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EAC2C6-37C4-4FAC-B3DB-B10D100F1558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158906-7BAF-48BD-AB45-2FF2642606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22D102-7A5C-411B-929D-EBE865B79686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0CA7EF-EB5B-478D-98D4-861DCBA71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CFD794-160D-462A-BCD1-4A04B7AAD114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5A91D6-6528-4814-941B-206C3542C3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7538-F2B5-4C3D-BE54-1B2CD2490B91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E193-E297-4E23-A17B-2D85673711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50D91D-609F-488D-B50D-5C2CF6AD0A44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28419-EDB5-4D35-AC5C-F66B279B94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8BA3EA-1EC1-4F59-95D4-916D489D3318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194D7A-1674-4767-AABE-7571ABC26D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7EB42FD-508C-4631-81AE-8E72E81270B6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19152C-2A6B-4973-8F68-FDD62E245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saminor.nl/17.html" TargetMode="External"/><Relationship Id="rId2" Type="http://schemas.openxmlformats.org/officeDocument/2006/relationships/hyperlink" Target="http://smartmania.cz/forum/viewtopic.php?t=2614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ikipedia.cz/" TargetMode="External"/><Relationship Id="rId4" Type="http://schemas.openxmlformats.org/officeDocument/2006/relationships/hyperlink" Target="http://www.pristupnost.cz/dalsi-pomuck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vda-projec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1549400"/>
            <a:ext cx="43211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„EU peníze školám“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reg.č. CZ.1.07/1.5.00/34.0496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charset="0"/>
            </a:endParaRPr>
          </a:p>
        </p:txBody>
      </p:sp>
      <p:pic>
        <p:nvPicPr>
          <p:cNvPr id="14339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9481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74" name="Group 38"/>
          <p:cNvGraphicFramePr>
            <a:graphicFrameLocks noGrp="1"/>
          </p:cNvGraphicFramePr>
          <p:nvPr/>
        </p:nvGraphicFramePr>
        <p:xfrm>
          <a:off x="4067175" y="1412875"/>
          <a:ext cx="4622800" cy="4518025"/>
        </p:xfrm>
        <a:graphic>
          <a:graphicData uri="http://schemas.openxmlformats.org/drawingml/2006/table">
            <a:tbl>
              <a:tblPr/>
              <a:tblGrid>
                <a:gridCol w="2214563"/>
                <a:gridCol w="240823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III/2 Inovace a zkvalitnění výuky prostřednictvím ICT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VY_32_INOVACE_1_1_07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Název vzdělávacího materiálu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Oblasti využití výpočetní techniky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 a informačních technologií</a:t>
                      </a: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Jméno autora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Ing. Bulka Josef</a:t>
                      </a: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Tematická oblast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Obecné pojmy informatiky a přenos dat</a:t>
                      </a: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Vzdělávací obor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Všechny obory školy</a:t>
                      </a: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Předmět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Informační a komunikační technologie</a:t>
                      </a: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Ročník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1. a 2. </a:t>
                      </a: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Rozvíjené klíčové kompetence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Kompetence k učení, řešení problému, komunikativní, pracovní, personální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 a sociální a personální.</a:t>
                      </a: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Průřezové téma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Informační a komunikační  technologie, Člověk a svět práce, Člověk a životní prostředí, Občan v demokratické společnosti.</a:t>
                      </a:r>
                    </a:p>
                  </a:txBody>
                  <a:tcPr marL="43787" marR="43787" marT="91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4213" y="765175"/>
            <a:ext cx="8280400" cy="4678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cs-CZ" sz="2800" dirty="0">
                <a:latin typeface="+mn-lt"/>
              </a:rPr>
              <a:t>Pomocí Internetu najděte alespoň tři příklady využití informačních a komunikačních technologií v oblasti telekomunikací </a:t>
            </a:r>
            <a:br>
              <a:rPr lang="cs-CZ" sz="2800" dirty="0">
                <a:latin typeface="+mn-lt"/>
              </a:rPr>
            </a:br>
            <a:r>
              <a:rPr lang="cs-CZ" sz="2800" dirty="0">
                <a:latin typeface="+mn-lt"/>
              </a:rPr>
              <a:t>a hlasových služeb</a:t>
            </a:r>
            <a:r>
              <a:rPr lang="cs-CZ" sz="2800" dirty="0"/>
              <a:t>.</a:t>
            </a:r>
          </a:p>
          <a:p>
            <a:pPr marL="514350" indent="-514350" algn="just">
              <a:defRPr/>
            </a:pPr>
            <a:endParaRPr lang="cs-CZ" sz="2800" dirty="0"/>
          </a:p>
          <a:p>
            <a:pPr marL="514350" indent="-514350" algn="just">
              <a:buFont typeface="+mj-lt"/>
              <a:buAutoNum type="arabicPeriod" startAt="2"/>
              <a:defRPr/>
            </a:pPr>
            <a:endParaRPr lang="cs-CZ" sz="2800" dirty="0">
              <a:latin typeface="+mn-lt"/>
            </a:endParaRPr>
          </a:p>
          <a:p>
            <a:pPr marL="514350" indent="-514350" algn="just">
              <a:buFont typeface="+mj-lt"/>
              <a:buAutoNum type="arabicPeriod" startAt="2"/>
              <a:defRPr/>
            </a:pPr>
            <a:r>
              <a:rPr lang="cs-CZ" sz="2800" dirty="0">
                <a:latin typeface="+mn-lt"/>
              </a:rPr>
              <a:t>Pomocí Internetu najděte alespoň tři příklady využití informačních a komunikačních technologií v oblasti automobilového průmyslu, opravárenství a diagnostiky provozu a oprav.</a:t>
            </a:r>
          </a:p>
          <a:p>
            <a:pPr marL="514350" indent="-514350" algn="just">
              <a:buFont typeface="+mj-lt"/>
              <a:buAutoNum type="arabicPeriod" startAt="2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850" y="404813"/>
            <a:ext cx="8280400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+mj-lt"/>
              <a:buAutoNum type="arabicPeriod" startAt="3"/>
              <a:defRPr/>
            </a:pPr>
            <a:r>
              <a:rPr lang="cs-CZ" sz="2800" dirty="0">
                <a:latin typeface="+mn-lt"/>
              </a:rPr>
              <a:t>Pomocí Internetu najděte alespoň tři příklady využití informačních a komunikačních technologií v oblasti domácích spotřebičů.  Pokuste se najít nové trendy vývoje a použití ICT v této oblasti.</a:t>
            </a:r>
          </a:p>
          <a:p>
            <a:pPr marL="514350" indent="-514350" algn="just">
              <a:defRPr/>
            </a:pPr>
            <a:endParaRPr lang="cs-CZ" sz="2800" dirty="0">
              <a:latin typeface="+mn-lt"/>
            </a:endParaRPr>
          </a:p>
          <a:p>
            <a:pPr marL="514350" indent="-514350" algn="just">
              <a:buFont typeface="+mj-lt"/>
              <a:buAutoNum type="arabicPeriod" startAt="4"/>
              <a:defRPr/>
            </a:pPr>
            <a:r>
              <a:rPr lang="cs-CZ" sz="2800" dirty="0">
                <a:latin typeface="+mn-lt"/>
              </a:rPr>
              <a:t>Popište, jak funguje a je provozováno elektronické bankovnictví pomocí ICT a co přináší klientům bank?</a:t>
            </a:r>
          </a:p>
          <a:p>
            <a:pPr marL="514350" indent="-514350" algn="just">
              <a:buFont typeface="+mj-lt"/>
              <a:buAutoNum type="arabicPeriod" startAt="4"/>
              <a:defRPr/>
            </a:pP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850" y="549275"/>
            <a:ext cx="8712200" cy="5692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cs-CZ" sz="2800" dirty="0">
                <a:latin typeface="+mn-lt"/>
              </a:rPr>
              <a:t>Digitalizace hlasových služeb je především využívána: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cs-CZ" sz="2800" dirty="0">
                <a:latin typeface="+mn-lt"/>
              </a:rPr>
              <a:t> v oblasti automobilového průmyslu,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cs-CZ" sz="2800" dirty="0"/>
              <a:t> v oblasti t</a:t>
            </a:r>
            <a:r>
              <a:rPr lang="cs-CZ" sz="2800" dirty="0">
                <a:latin typeface="+mn-lt"/>
              </a:rPr>
              <a:t>elevizního vysílání,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cs-CZ" sz="2800" dirty="0"/>
              <a:t> v oblasti t</a:t>
            </a:r>
            <a:r>
              <a:rPr lang="cs-CZ" sz="2800" dirty="0">
                <a:latin typeface="+mn-lt"/>
              </a:rPr>
              <a:t>elekomunikačních služeb.</a:t>
            </a:r>
          </a:p>
          <a:p>
            <a:pPr marL="800100" lvl="1" indent="-342900">
              <a:buFont typeface="+mj-lt"/>
              <a:buAutoNum type="alphaLcParenR"/>
              <a:defRPr/>
            </a:pPr>
            <a:endParaRPr lang="cs-CZ" sz="2800" dirty="0">
              <a:latin typeface="+mn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800" dirty="0">
                <a:latin typeface="+mn-lt"/>
              </a:rPr>
              <a:t>Systém Galileo je:</a:t>
            </a:r>
          </a:p>
          <a:p>
            <a:pPr marL="971550" lvl="1" indent="-514350">
              <a:buFont typeface="+mj-lt"/>
              <a:buAutoNum type="alphaLcParenR"/>
              <a:defRPr/>
            </a:pPr>
            <a:r>
              <a:rPr lang="cs-CZ" sz="2800" dirty="0">
                <a:latin typeface="+mn-lt"/>
              </a:rPr>
              <a:t>navigační systém, jehož provozovatelem je USA,</a:t>
            </a:r>
          </a:p>
          <a:p>
            <a:pPr marL="971550" lvl="1" indent="-514350">
              <a:buFont typeface="+mj-lt"/>
              <a:buAutoNum type="alphaLcParenR"/>
              <a:defRPr/>
            </a:pPr>
            <a:r>
              <a:rPr lang="cs-CZ" sz="2800" dirty="0">
                <a:latin typeface="+mn-lt"/>
              </a:rPr>
              <a:t>systém pro sledování kosmických těles,</a:t>
            </a:r>
          </a:p>
          <a:p>
            <a:pPr marL="971550" lvl="1" indent="-514350">
              <a:buFont typeface="+mj-lt"/>
              <a:buAutoNum type="alphaLcParenR"/>
              <a:defRPr/>
            </a:pPr>
            <a:r>
              <a:rPr lang="cs-CZ" sz="2800" dirty="0"/>
              <a:t>navigační systém, jehož provozovatelem je EU.</a:t>
            </a:r>
          </a:p>
          <a:p>
            <a:pPr marL="971550" lvl="1" indent="-514350">
              <a:buFont typeface="+mj-lt"/>
              <a:buAutoNum type="alphaLcParenR"/>
              <a:defRPr/>
            </a:pPr>
            <a:endParaRPr lang="cs-CZ" sz="2800" dirty="0">
              <a:latin typeface="+mn-lt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850" y="549275"/>
            <a:ext cx="87122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cs-CZ" sz="2800" dirty="0">
                <a:latin typeface="+mn-lt"/>
              </a:rPr>
              <a:t>Informační systém ISVS především využívá: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cs-CZ" sz="2800" dirty="0">
                <a:latin typeface="+mn-lt"/>
              </a:rPr>
              <a:t> automobilový průmysl,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cs-CZ" sz="2800" dirty="0"/>
              <a:t> státní správa,</a:t>
            </a:r>
            <a:endParaRPr lang="cs-CZ" sz="2800" dirty="0">
              <a:latin typeface="+mn-lt"/>
            </a:endParaRP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cs-CZ" sz="2800" dirty="0"/>
              <a:t> telekomunikační firmy.</a:t>
            </a:r>
            <a:endParaRPr lang="cs-CZ" sz="2800" dirty="0">
              <a:latin typeface="+mn-lt"/>
            </a:endParaRPr>
          </a:p>
          <a:p>
            <a:pPr marL="800100" lvl="1" indent="-342900">
              <a:buFont typeface="+mj-lt"/>
              <a:buAutoNum type="alphaLcParenR"/>
              <a:defRPr/>
            </a:pPr>
            <a:endParaRPr lang="cs-CZ" sz="2800" dirty="0">
              <a:latin typeface="+mn-lt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cs-CZ" sz="2800" dirty="0" err="1">
                <a:latin typeface="+mn-lt"/>
              </a:rPr>
              <a:t>Screen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reader</a:t>
            </a:r>
            <a:r>
              <a:rPr lang="cs-CZ" sz="2800" dirty="0">
                <a:latin typeface="+mn-lt"/>
              </a:rPr>
              <a:t>: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+mn-lt"/>
              </a:rPr>
              <a:t>slouží pro čtení a úpravu dokumentů </a:t>
            </a:r>
            <a:r>
              <a:rPr lang="cs-CZ" sz="2800" dirty="0" err="1">
                <a:latin typeface="+mn-lt"/>
              </a:rPr>
              <a:t>pdf</a:t>
            </a:r>
            <a:r>
              <a:rPr lang="cs-CZ" sz="2800" dirty="0">
                <a:latin typeface="+mn-lt"/>
              </a:rPr>
              <a:t>,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+mn-lt"/>
              </a:rPr>
              <a:t>slouží pro sledování provozu ICT,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/>
              <a:t>odečítač obrazovky – slouží zrakově postiženým uživatelům jako pomocné zařízení.</a:t>
            </a:r>
          </a:p>
          <a:p>
            <a:pPr marL="971550" lvl="1" indent="-514350">
              <a:buFont typeface="+mj-lt"/>
              <a:buAutoNum type="alphaLcParenR"/>
              <a:defRPr/>
            </a:pPr>
            <a:endParaRPr lang="cs-CZ" sz="2800" dirty="0">
              <a:latin typeface="+mn-lt"/>
            </a:endParaRPr>
          </a:p>
          <a:p>
            <a:pPr marL="342900" indent="-342900">
              <a:defRPr/>
            </a:pP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Obdélník 2"/>
          <p:cNvSpPr>
            <a:spLocks noChangeArrowheads="1"/>
          </p:cNvSpPr>
          <p:nvPr/>
        </p:nvSpPr>
        <p:spPr bwMode="auto">
          <a:xfrm>
            <a:off x="250825" y="763588"/>
            <a:ext cx="8713788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2"/>
              </a:rPr>
              <a:t>http://smartmania.cz/forum/viewtopic.php?t=26141</a:t>
            </a: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3"/>
              </a:rPr>
              <a:t>http://www.ursaminor.nl/17.html</a:t>
            </a: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4"/>
              </a:rPr>
              <a:t>http://www.pristupnost.cz/dalsi-pomucky/</a:t>
            </a:r>
            <a:endParaRPr lang="cs-CZ" sz="2800">
              <a:latin typeface="Trebuchet MS" pitchFamily="34" charset="0"/>
            </a:endParaRPr>
          </a:p>
          <a:p>
            <a:pPr marL="342900" indent="-342900" algn="just">
              <a:buFont typeface="Trebuchet MS" pitchFamily="34" charset="0"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  <a:hlinkClick r:id="rId5"/>
              </a:rPr>
              <a:t>http://www.wikipedia.cz</a:t>
            </a:r>
            <a:endParaRPr lang="cs-CZ" sz="2800">
              <a:latin typeface="Trebuchet MS" pitchFamily="34" charset="0"/>
              <a:cs typeface="Times New Roman" pitchFamily="18" charset="0"/>
            </a:endParaRPr>
          </a:p>
          <a:p>
            <a:pPr marL="342900" indent="-342900" algn="just">
              <a:buFont typeface="Trebuchet MS" pitchFamily="34" charset="0"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Horst Jansen – Heinrich Rotter a kolektiv – Informační a komunikační technika, Europa – Sobotáles, Praha 2004.</a:t>
            </a:r>
          </a:p>
          <a:p>
            <a:pPr marL="342900" indent="-342900" algn="just">
              <a:buFont typeface="Trebuchet MS" pitchFamily="34" charset="0"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Klimeš, Skalka, Lovászová, Švec - Informatika pro maturanty a zájemce o studium na vysokých školách. ISBN978-80-89132-71-3</a:t>
            </a:r>
          </a:p>
          <a:p>
            <a:pPr marL="342900" indent="-342900" algn="just"/>
            <a:endParaRPr lang="cs-CZ" sz="2800">
              <a:latin typeface="Trebuchet MS" pitchFamily="34" charset="0"/>
              <a:cs typeface="Times New Roman" pitchFamily="18" charset="0"/>
            </a:endParaRPr>
          </a:p>
          <a:p>
            <a:pPr marL="342900" indent="-342900"/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>
              <a:latin typeface="Lucida Sans Unicode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>
              <a:latin typeface="Lucida Sans Unicode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>
              <a:latin typeface="Lucida Sans Unicode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850" y="188913"/>
            <a:ext cx="4522788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dirty="0">
                <a:latin typeface="+mn-lt"/>
              </a:rPr>
              <a:t>Použitá literatura a odkazy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268538" y="5653088"/>
            <a:ext cx="6624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Tento výukový materiál je plně v souladu s Autorským zákonem (jsou zde dodržována všechna autorská práva). Pokud není uvedeno jinak, autorem textů a obrázků je Ing. Josef Bulka.</a:t>
            </a:r>
          </a:p>
          <a:p>
            <a:endParaRPr lang="cs-CZ" sz="1000">
              <a:latin typeface="Trebuchet MS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5364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0322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140200" y="692150"/>
          <a:ext cx="4730750" cy="4887913"/>
        </p:xfrm>
        <a:graphic>
          <a:graphicData uri="http://schemas.openxmlformats.org/drawingml/2006/table">
            <a:tbl>
              <a:tblPr/>
              <a:tblGrid>
                <a:gridCol w="2365049"/>
                <a:gridCol w="2365049"/>
              </a:tblGrid>
              <a:tr h="5615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latin typeface="+mn-lt"/>
                          <a:ea typeface="Calibri"/>
                          <a:cs typeface="Times New Roman"/>
                        </a:rPr>
                        <a:t>Časový harmonogram</a:t>
                      </a:r>
                      <a:endParaRPr lang="cs-CZ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+mn-lt"/>
                          <a:ea typeface="Calibri"/>
                          <a:cs typeface="Times New Roman"/>
                        </a:rPr>
                        <a:t>1 vyučovací hodina</a:t>
                      </a: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2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latin typeface="+mn-lt"/>
                          <a:ea typeface="Calibri"/>
                          <a:cs typeface="Times New Roman"/>
                        </a:rPr>
                        <a:t>Použitá literatura a zdroje</a:t>
                      </a:r>
                      <a:endParaRPr lang="cs-CZ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Internet – </a:t>
                      </a:r>
                      <a:r>
                        <a:rPr lang="cs-CZ" sz="1200" dirty="0" err="1" smtClean="0">
                          <a:latin typeface="+mn-lt"/>
                          <a:ea typeface="Calibri"/>
                          <a:cs typeface="Times New Roman"/>
                        </a:rPr>
                        <a:t>Wikipedia</a:t>
                      </a:r>
                      <a:endParaRPr lang="cs-CZ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>Klimeš</a:t>
                      </a: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, Skalka, </a:t>
                      </a:r>
                      <a:r>
                        <a:rPr lang="cs-CZ" sz="1200" dirty="0" err="1">
                          <a:latin typeface="+mn-lt"/>
                          <a:ea typeface="Calibri"/>
                          <a:cs typeface="Times New Roman"/>
                        </a:rPr>
                        <a:t>Lovászová</a:t>
                      </a: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, Švec -Informatika pro </a:t>
                      </a: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>maturanty</a:t>
                      </a:r>
                      <a:b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>zájemce</a:t>
                      </a:r>
                      <a:r>
                        <a:rPr lang="cs-CZ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studium na vysokých </a:t>
                      </a: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>školách.</a:t>
                      </a:r>
                      <a:r>
                        <a:rPr lang="cs-CZ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>ISBN978-80-_89132-71-3</a:t>
                      </a:r>
                      <a:endParaRPr lang="cs-CZ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latin typeface="+mn-lt"/>
                          <a:ea typeface="Calibri"/>
                          <a:cs typeface="Times New Roman"/>
                        </a:rPr>
                        <a:t>Pomůcky a prostředky</a:t>
                      </a:r>
                      <a:endParaRPr lang="cs-CZ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latin typeface="+mn-lt"/>
                          <a:ea typeface="Calibri"/>
                          <a:cs typeface="Times New Roman"/>
                        </a:rPr>
                        <a:t>Dataprojektor</a:t>
                      </a: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, výpočetní technika, názorné pomůcky </a:t>
                      </a: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díly hardware z oblasti výpočetní techniky. </a:t>
                      </a: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+mn-lt"/>
                          <a:ea typeface="Calibri"/>
                          <a:cs typeface="Times New Roman"/>
                        </a:rPr>
                        <a:t>Anotace</a:t>
                      </a:r>
                      <a:endParaRPr lang="cs-CZ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Problematika počítačové gramotnosti, pojmy informační </a:t>
                      </a: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komunikační technologie (ICT).</a:t>
                      </a: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+mn-lt"/>
                          <a:ea typeface="Calibri"/>
                          <a:cs typeface="Times New Roman"/>
                        </a:rPr>
                        <a:t>Způsob využití výukového materiálu ve výuce</a:t>
                      </a:r>
                      <a:endParaRPr lang="cs-CZ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Výklad a cvičení. Opakování </a:t>
                      </a: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domácí příprava žáků na vyučování.</a:t>
                      </a: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latin typeface="+mn-lt"/>
                          <a:ea typeface="Calibri"/>
                          <a:cs typeface="Times New Roman"/>
                        </a:rPr>
                        <a:t>Datum (období) vytvoření vzdělávacího materiálu</a:t>
                      </a:r>
                      <a:endParaRPr lang="cs-CZ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+mn-lt"/>
                          <a:ea typeface="Calibri"/>
                          <a:cs typeface="Times New Roman"/>
                        </a:rPr>
                        <a:t>Září 2012</a:t>
                      </a:r>
                    </a:p>
                  </a:txBody>
                  <a:tcPr marL="61697" marR="61697" marT="85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3" y="260648"/>
            <a:ext cx="8712968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Oblasti využití výpočetní techniky a informačních technologií</a:t>
            </a:r>
            <a:endParaRPr lang="cs-C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9388" y="404813"/>
            <a:ext cx="8640762" cy="4554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Prvky informačních a komunikačních technologií pronikají do všech oblastí života společnosti.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Najdeme je např. v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/>
              <a:t>telefonech, 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/>
              <a:t>automobilech, 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+mn-lt"/>
              </a:rPr>
              <a:t>domácích spotřebičích,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+mn-lt"/>
              </a:rPr>
              <a:t>účtech a výpisech z banky, atd.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Každé odvětví už počítače a komunikační systémy používá, začíná používat nebo se bez nich neobejde. </a:t>
            </a:r>
          </a:p>
        </p:txBody>
      </p:sp>
      <p:pic>
        <p:nvPicPr>
          <p:cNvPr id="17410" name="Picture 6" descr="obráze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268413"/>
            <a:ext cx="2987675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850" y="333375"/>
            <a:ext cx="8351838" cy="3616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+mj-lt"/>
              </a:rPr>
              <a:t>Typickým příkladem využití informačních systémů jsou různé administrativní a logistické systémy nebo skladové hospodářství.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j-lt"/>
              </a:rPr>
              <a:t>Dalším příkladem jsou internetové objednávkové systémy - zákazník objedná zboží kdekoliv na světě, nebo systém GPS  a dnes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 i Galileo, pomocí nichž zjistíme přesnou polohu, kde se nacházíme. </a:t>
            </a:r>
          </a:p>
        </p:txBody>
      </p:sp>
      <p:pic>
        <p:nvPicPr>
          <p:cNvPr id="18434" name="Picture 4" descr="http://www.noodbakens.nl/ursaminor/img/sar-galileo-system-over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860800"/>
            <a:ext cx="4608513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950" y="188913"/>
            <a:ext cx="8567738" cy="6000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Bez ICT se neobejde státní správa.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Prostřednictvím počítačové sítě se urychlí získávání, zpracovávání a zveřejňování údajů </a:t>
            </a:r>
            <a:br>
              <a:rPr lang="cs-CZ" sz="2800" dirty="0">
                <a:latin typeface="+mn-lt"/>
              </a:rPr>
            </a:br>
            <a:r>
              <a:rPr lang="cs-CZ" sz="2800" dirty="0">
                <a:latin typeface="+mn-lt"/>
              </a:rPr>
              <a:t>a výrazně zvýší kvalita informací a produktivita.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Nejrůznější registrace - od registrace motorových vozidel, přes vydávání pasů </a:t>
            </a:r>
            <a:br>
              <a:rPr lang="cs-CZ" sz="2800" dirty="0">
                <a:latin typeface="+mn-lt"/>
              </a:rPr>
            </a:br>
            <a:r>
              <a:rPr lang="cs-CZ" sz="2800" dirty="0">
                <a:latin typeface="+mn-lt"/>
              </a:rPr>
              <a:t>a občanských průkazů až po sčítání obyvatel </a:t>
            </a:r>
            <a:br>
              <a:rPr lang="cs-CZ" sz="2800" dirty="0">
                <a:latin typeface="+mn-lt"/>
              </a:rPr>
            </a:br>
            <a:r>
              <a:rPr lang="cs-CZ" sz="2800" dirty="0">
                <a:latin typeface="+mn-lt"/>
              </a:rPr>
              <a:t>a další činnosti - bez ICT se dnes neobejdou.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Informační systémy státní správy využívají prakticky všechny její složky.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Další z oblastí, které v předchozích letech prodělaly bouřlivý vývoj v používání ICT, je  zdravotnictví.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115888"/>
            <a:ext cx="8640762" cy="5064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Počítač jako stroj je určen ale i pro uživatele</a:t>
            </a:r>
            <a:br>
              <a:rPr lang="cs-CZ" sz="2800" dirty="0">
                <a:latin typeface="+mn-lt"/>
              </a:rPr>
            </a:br>
            <a:r>
              <a:rPr lang="cs-CZ" sz="2800" dirty="0">
                <a:latin typeface="+mn-lt"/>
              </a:rPr>
              <a:t> v nějakém směru postižené.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Ti se často, právě díky němu, dokážou plnohodnotně zapojit do běžného života.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Kromě vnitřních vlastností operačních systémů, které už v sobě mají zabudovanou určitou podporu, se používají další doplňkové aplikace</a:t>
            </a:r>
            <a:br>
              <a:rPr lang="cs-CZ" sz="2800" dirty="0">
                <a:latin typeface="+mn-lt"/>
              </a:rPr>
            </a:br>
            <a:r>
              <a:rPr lang="cs-CZ" sz="2800" dirty="0">
                <a:latin typeface="+mn-lt"/>
              </a:rPr>
              <a:t> a přístroje usnadňující postiženým práci. 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/>
              <a:t>Počítač a speciální zařízení mohou sloužit jako kompenzační pomůcky při vykonávání běžných činností. </a:t>
            </a:r>
            <a:endParaRPr lang="cs-CZ" sz="2800" dirty="0">
              <a:latin typeface="+mn-lt"/>
            </a:endParaRPr>
          </a:p>
        </p:txBody>
      </p:sp>
      <p:pic>
        <p:nvPicPr>
          <p:cNvPr id="20482" name="Picture 2" descr="Ovládání po&amp;ccaron;íta&amp;ccaron;e dech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630738"/>
            <a:ext cx="29527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0"/>
            <a:ext cx="8713787" cy="45545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Zřejmě nejvíce pomůcek bylo vyvinuto pro zrakově postižené.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Jsou k dispozici různá zvětšovací zařízení pro slabozraké, Braillovy psací stroje, </a:t>
            </a:r>
            <a:r>
              <a:rPr lang="cs-CZ" sz="2800" dirty="0" err="1">
                <a:latin typeface="+mn-lt"/>
              </a:rPr>
              <a:t>screen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readery</a:t>
            </a:r>
            <a:r>
              <a:rPr lang="cs-CZ" sz="2800" dirty="0">
                <a:latin typeface="+mn-lt"/>
              </a:rPr>
              <a:t>, zvětšovací softwarové lupy.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>
                <a:latin typeface="+mn-lt"/>
              </a:rPr>
              <a:t>Sluchově postižení mají k dispozici pomůcky pro nácvik správné artikulace (zviditelňuje se řeč - např. pro správnost výšky hlasu u dětí se zdvihá rtuť v teploměru, nebo nafukuje balón, či pohybuje vlak). </a:t>
            </a:r>
          </a:p>
        </p:txBody>
      </p:sp>
      <p:sp>
        <p:nvSpPr>
          <p:cNvPr id="4" name="Obdélník 3">
            <a:hlinkClick r:id="rId2"/>
          </p:cNvPr>
          <p:cNvSpPr/>
          <p:nvPr/>
        </p:nvSpPr>
        <p:spPr>
          <a:xfrm>
            <a:off x="4716463" y="5445125"/>
            <a:ext cx="30289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>
                <a:latin typeface="+mn-lt"/>
                <a:hlinkClick r:id="rId2"/>
              </a:rPr>
              <a:t>Popis a použití NVDA</a:t>
            </a:r>
            <a:endParaRPr lang="cs-CZ" sz="2400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650" y="4365625"/>
            <a:ext cx="80645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2800" b="1" i="1" dirty="0">
                <a:solidFill>
                  <a:srgbClr val="00B050"/>
                </a:solidFill>
                <a:latin typeface="+mn-lt"/>
              </a:rPr>
              <a:t>Zde je ukázka použití </a:t>
            </a:r>
            <a:r>
              <a:rPr lang="cs-CZ" sz="2800" b="1" i="1" dirty="0" err="1">
                <a:solidFill>
                  <a:srgbClr val="00B050"/>
                </a:solidFill>
                <a:latin typeface="+mn-lt"/>
              </a:rPr>
              <a:t>screen</a:t>
            </a:r>
            <a:r>
              <a:rPr lang="cs-CZ" sz="2800" b="1" i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cs-CZ" sz="2800" b="1" i="1" dirty="0" err="1">
                <a:solidFill>
                  <a:srgbClr val="00B050"/>
                </a:solidFill>
                <a:latin typeface="+mn-lt"/>
              </a:rPr>
              <a:t>readeru</a:t>
            </a:r>
            <a:r>
              <a:rPr lang="cs-CZ" sz="2800" b="1" i="1" dirty="0">
                <a:solidFill>
                  <a:srgbClr val="00B050"/>
                </a:solidFill>
                <a:latin typeface="+mn-lt"/>
              </a:rPr>
              <a:t> – open </a:t>
            </a:r>
            <a:r>
              <a:rPr lang="cs-CZ" sz="2800" b="1" i="1" dirty="0" err="1">
                <a:solidFill>
                  <a:srgbClr val="00B050"/>
                </a:solidFill>
                <a:latin typeface="+mn-lt"/>
              </a:rPr>
              <a:t>source</a:t>
            </a:r>
            <a:r>
              <a:rPr lang="cs-CZ" sz="2800" b="1" i="1" dirty="0">
                <a:solidFill>
                  <a:srgbClr val="00B050"/>
                </a:solidFill>
                <a:latin typeface="+mn-lt"/>
              </a:rPr>
              <a:t>. </a:t>
            </a:r>
            <a:r>
              <a:rPr lang="en-US" sz="2800" b="1" i="1" dirty="0" err="1">
                <a:solidFill>
                  <a:srgbClr val="00B050"/>
                </a:solidFill>
              </a:rPr>
              <a:t>NonVisual</a:t>
            </a:r>
            <a:r>
              <a:rPr lang="en-US" sz="2800" b="1" i="1" dirty="0">
                <a:solidFill>
                  <a:srgbClr val="00B050"/>
                </a:solidFill>
              </a:rPr>
              <a:t> Desktop Access (NVDA) </a:t>
            </a:r>
            <a:r>
              <a:rPr lang="cs-CZ" sz="2800" b="1" i="1" dirty="0">
                <a:solidFill>
                  <a:srgbClr val="00B050"/>
                </a:solidFill>
              </a:rPr>
              <a:t>pro OS </a:t>
            </a:r>
            <a:r>
              <a:rPr lang="en-US" sz="2800" b="1" i="1" dirty="0">
                <a:solidFill>
                  <a:srgbClr val="00B050"/>
                </a:solidFill>
              </a:rPr>
              <a:t> Windows</a:t>
            </a:r>
            <a:r>
              <a:rPr lang="cs-CZ" sz="2400" b="1" i="1" dirty="0">
                <a:solidFill>
                  <a:srgbClr val="00B050"/>
                </a:solidFill>
              </a:rPr>
              <a:t>.</a:t>
            </a:r>
            <a:endParaRPr lang="cs-CZ" sz="2400" b="1" i="1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260350"/>
            <a:ext cx="8713787" cy="56943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dirty="0"/>
              <a:t> </a:t>
            </a:r>
            <a:r>
              <a:rPr lang="cs-CZ" sz="2800" dirty="0"/>
              <a:t>Předpoklady pro využívání prostředků ICT:</a:t>
            </a:r>
          </a:p>
          <a:p>
            <a:pPr algn="just">
              <a:defRPr/>
            </a:pP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/>
              <a:t>ICT gramotnost, aby každý uživatel dokázal používat počítač a kancelářské aplikace, Internet </a:t>
            </a:r>
            <a:br>
              <a:rPr lang="cs-CZ" sz="2800" dirty="0"/>
            </a:br>
            <a:r>
              <a:rPr lang="cs-CZ" sz="2800" dirty="0"/>
              <a:t>a jeho služby.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/>
              <a:t>Efektivní elektronizaci veřejné správy, která by minimalizovala návštěvy úřadů a umožnila vyřizování většiny záležitostí prostřednictvím Internetu.</a:t>
            </a:r>
          </a:p>
          <a:p>
            <a:pPr marL="514350" indent="-514350"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cs-CZ" sz="2800" dirty="0"/>
              <a:t>Širokou dostupnost Internetu, která je podmínkou jak pro poskytování, tak i pro využívání poskytovaných služeb.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UM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485</TotalTime>
  <Words>724</Words>
  <Application>Microsoft Office PowerPoint</Application>
  <PresentationFormat>Předvádění na obrazovce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16</vt:i4>
      </vt:variant>
    </vt:vector>
  </HeadingPairs>
  <TitlesOfParts>
    <vt:vector size="37" baseType="lpstr">
      <vt:lpstr>Arial</vt:lpstr>
      <vt:lpstr>Trebuchet MS</vt:lpstr>
      <vt:lpstr>Wingdings 3</vt:lpstr>
      <vt:lpstr>Verdana</vt:lpstr>
      <vt:lpstr>Wingdings 2</vt:lpstr>
      <vt:lpstr>Calibri</vt:lpstr>
      <vt:lpstr>Lucida Sans Unicode</vt:lpstr>
      <vt:lpstr>Times New Roman</vt:lpstr>
      <vt:lpstr>Wingdings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hnatkova</cp:lastModifiedBy>
  <cp:revision>88</cp:revision>
  <dcterms:created xsi:type="dcterms:W3CDTF">2012-09-03T09:18:06Z</dcterms:created>
  <dcterms:modified xsi:type="dcterms:W3CDTF">2013-04-26T11:32:57Z</dcterms:modified>
</cp:coreProperties>
</file>