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2"/>
  </p:handoutMasterIdLst>
  <p:sldIdLst>
    <p:sldId id="258" r:id="rId2"/>
    <p:sldId id="257" r:id="rId3"/>
    <p:sldId id="256" r:id="rId4"/>
    <p:sldId id="259" r:id="rId5"/>
    <p:sldId id="273" r:id="rId6"/>
    <p:sldId id="274" r:id="rId7"/>
    <p:sldId id="275" r:id="rId8"/>
    <p:sldId id="276" r:id="rId9"/>
    <p:sldId id="277" r:id="rId10"/>
    <p:sldId id="280" r:id="rId11"/>
    <p:sldId id="281" r:id="rId12"/>
    <p:sldId id="282" r:id="rId13"/>
    <p:sldId id="283" r:id="rId14"/>
    <p:sldId id="263" r:id="rId15"/>
    <p:sldId id="271" r:id="rId16"/>
    <p:sldId id="267" r:id="rId17"/>
    <p:sldId id="272" r:id="rId18"/>
    <p:sldId id="279" r:id="rId19"/>
    <p:sldId id="285" r:id="rId20"/>
    <p:sldId id="270" r:id="rId21"/>
  </p:sldIdLst>
  <p:sldSz cx="9144000" cy="6858000" type="screen4x3"/>
  <p:notesSz cx="7099300" cy="10234613"/>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8" autoAdjust="0"/>
    <p:restoredTop sz="94660"/>
  </p:normalViewPr>
  <p:slideViewPr>
    <p:cSldViewPr>
      <p:cViewPr varScale="1">
        <p:scale>
          <a:sx n="76" d="100"/>
          <a:sy n="76" d="100"/>
        </p:scale>
        <p:origin x="-12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3076575" cy="512763"/>
          </a:xfrm>
          <a:prstGeom prst="rect">
            <a:avLst/>
          </a:prstGeom>
          <a:noFill/>
          <a:ln w="9525">
            <a:noFill/>
            <a:miter lim="800000"/>
            <a:headEnd/>
            <a:tailEnd/>
          </a:ln>
        </p:spPr>
        <p:txBody>
          <a:bodyPr vert="horz" wrap="square" lIns="94759" tIns="47380" rIns="94759" bIns="47380" numCol="1" anchor="t" anchorCtr="0" compatLnSpc="1">
            <a:prstTxWarp prst="textNoShape">
              <a:avLst/>
            </a:prstTxWarp>
          </a:bodyPr>
          <a:lstStyle>
            <a:lvl1pPr defTabSz="947738">
              <a:defRPr sz="1200"/>
            </a:lvl1pPr>
          </a:lstStyle>
          <a:p>
            <a:pPr>
              <a:defRPr/>
            </a:pPr>
            <a:endParaRPr lang="cs-CZ"/>
          </a:p>
        </p:txBody>
      </p:sp>
      <p:sp>
        <p:nvSpPr>
          <p:cNvPr id="41987" name="Rectangle 3"/>
          <p:cNvSpPr>
            <a:spLocks noGrp="1" noChangeArrowheads="1"/>
          </p:cNvSpPr>
          <p:nvPr>
            <p:ph type="dt" sz="quarter" idx="1"/>
          </p:nvPr>
        </p:nvSpPr>
        <p:spPr bwMode="auto">
          <a:xfrm>
            <a:off x="4021138" y="0"/>
            <a:ext cx="3076575" cy="512763"/>
          </a:xfrm>
          <a:prstGeom prst="rect">
            <a:avLst/>
          </a:prstGeom>
          <a:noFill/>
          <a:ln w="9525">
            <a:noFill/>
            <a:miter lim="800000"/>
            <a:headEnd/>
            <a:tailEnd/>
          </a:ln>
        </p:spPr>
        <p:txBody>
          <a:bodyPr vert="horz" wrap="square" lIns="94759" tIns="47380" rIns="94759" bIns="47380" numCol="1" anchor="t" anchorCtr="0" compatLnSpc="1">
            <a:prstTxWarp prst="textNoShape">
              <a:avLst/>
            </a:prstTxWarp>
          </a:bodyPr>
          <a:lstStyle>
            <a:lvl1pPr algn="r" defTabSz="947738">
              <a:defRPr sz="1200"/>
            </a:lvl1pPr>
          </a:lstStyle>
          <a:p>
            <a:pPr>
              <a:defRPr/>
            </a:pPr>
            <a:fld id="{15BAE2F5-926D-479D-99C4-E4D829B9F240}" type="datetimeFigureOut">
              <a:rPr lang="cs-CZ"/>
              <a:pPr>
                <a:defRPr/>
              </a:pPr>
              <a:t>26.4.2013</a:t>
            </a:fld>
            <a:endParaRPr lang="cs-CZ"/>
          </a:p>
        </p:txBody>
      </p:sp>
      <p:sp>
        <p:nvSpPr>
          <p:cNvPr id="41988" name="Rectangle 4"/>
          <p:cNvSpPr>
            <a:spLocks noGrp="1" noChangeArrowheads="1"/>
          </p:cNvSpPr>
          <p:nvPr>
            <p:ph type="ftr" sz="quarter" idx="2"/>
          </p:nvPr>
        </p:nvSpPr>
        <p:spPr bwMode="auto">
          <a:xfrm>
            <a:off x="0" y="9720263"/>
            <a:ext cx="3076575" cy="512762"/>
          </a:xfrm>
          <a:prstGeom prst="rect">
            <a:avLst/>
          </a:prstGeom>
          <a:noFill/>
          <a:ln w="9525">
            <a:noFill/>
            <a:miter lim="800000"/>
            <a:headEnd/>
            <a:tailEnd/>
          </a:ln>
        </p:spPr>
        <p:txBody>
          <a:bodyPr vert="horz" wrap="square" lIns="94759" tIns="47380" rIns="94759" bIns="47380" numCol="1" anchor="b" anchorCtr="0" compatLnSpc="1">
            <a:prstTxWarp prst="textNoShape">
              <a:avLst/>
            </a:prstTxWarp>
          </a:bodyPr>
          <a:lstStyle>
            <a:lvl1pPr defTabSz="947738">
              <a:defRPr sz="1200"/>
            </a:lvl1pPr>
          </a:lstStyle>
          <a:p>
            <a:pPr>
              <a:defRPr/>
            </a:pPr>
            <a:endParaRPr lang="cs-CZ"/>
          </a:p>
        </p:txBody>
      </p:sp>
      <p:sp>
        <p:nvSpPr>
          <p:cNvPr id="41989" name="Rectangle 5"/>
          <p:cNvSpPr>
            <a:spLocks noGrp="1" noChangeArrowheads="1"/>
          </p:cNvSpPr>
          <p:nvPr>
            <p:ph type="sldNum" sz="quarter" idx="3"/>
          </p:nvPr>
        </p:nvSpPr>
        <p:spPr bwMode="auto">
          <a:xfrm>
            <a:off x="4021138" y="9720263"/>
            <a:ext cx="3076575" cy="512762"/>
          </a:xfrm>
          <a:prstGeom prst="rect">
            <a:avLst/>
          </a:prstGeom>
          <a:noFill/>
          <a:ln w="9525">
            <a:noFill/>
            <a:miter lim="800000"/>
            <a:headEnd/>
            <a:tailEnd/>
          </a:ln>
        </p:spPr>
        <p:txBody>
          <a:bodyPr vert="horz" wrap="square" lIns="94759" tIns="47380" rIns="94759" bIns="47380" numCol="1" anchor="b" anchorCtr="0" compatLnSpc="1">
            <a:prstTxWarp prst="textNoShape">
              <a:avLst/>
            </a:prstTxWarp>
          </a:bodyPr>
          <a:lstStyle>
            <a:lvl1pPr algn="r" defTabSz="947738">
              <a:defRPr sz="1200"/>
            </a:lvl1pPr>
          </a:lstStyle>
          <a:p>
            <a:pPr>
              <a:defRPr/>
            </a:pPr>
            <a:fld id="{1A80F7D2-158E-406A-8F08-2CB73408EC58}" type="slidenum">
              <a:rPr lang="cs-CZ"/>
              <a:pPr>
                <a:defRPr/>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Pravoúhlý trojúhelník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Skupina 1"/>
          <p:cNvGrpSpPr>
            <a:grpSpLocks/>
          </p:cNvGrpSpPr>
          <p:nvPr/>
        </p:nvGrpSpPr>
        <p:grpSpPr bwMode="auto">
          <a:xfrm>
            <a:off x="-3175" y="4953000"/>
            <a:ext cx="9147175" cy="1911350"/>
            <a:chOff x="-3765" y="4832896"/>
            <a:chExt cx="9147765" cy="2032192"/>
          </a:xfrm>
        </p:grpSpPr>
        <p:sp>
          <p:nvSpPr>
            <p:cNvPr id="6" name="Volný tvar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Volný tvar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Přímá spojovací čára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Nadpis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cs-CZ" smtClean="0"/>
              <a:t>Klepnutím lze upravit styl předlohy nadpisů.</a:t>
            </a:r>
            <a:endParaRPr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smtClean="0"/>
              <a:t>Klepnutím lze upravit styl předlohy podnadpisů.</a:t>
            </a:r>
            <a:endParaRPr lang="en-US"/>
          </a:p>
        </p:txBody>
      </p:sp>
      <p:sp>
        <p:nvSpPr>
          <p:cNvPr id="11" name="Zástupný symbol pro datum 29"/>
          <p:cNvSpPr>
            <a:spLocks noGrp="1"/>
          </p:cNvSpPr>
          <p:nvPr>
            <p:ph type="dt" sz="half" idx="10"/>
          </p:nvPr>
        </p:nvSpPr>
        <p:spPr/>
        <p:txBody>
          <a:bodyPr/>
          <a:lstStyle>
            <a:lvl1pPr>
              <a:defRPr>
                <a:solidFill>
                  <a:srgbClr val="FFFFFF"/>
                </a:solidFill>
              </a:defRPr>
            </a:lvl1pPr>
            <a:extLst/>
          </a:lstStyle>
          <a:p>
            <a:pPr>
              <a:defRPr/>
            </a:pPr>
            <a:fld id="{F6959026-32FD-40DF-B890-3E277CD5F897}" type="datetimeFigureOut">
              <a:rPr lang="cs-CZ"/>
              <a:pPr>
                <a:defRPr/>
              </a:pPr>
              <a:t>26.4.2013</a:t>
            </a:fld>
            <a:endParaRPr lang="cs-CZ"/>
          </a:p>
        </p:txBody>
      </p:sp>
      <p:sp>
        <p:nvSpPr>
          <p:cNvPr id="12" name="Zástupný symbol pro zápatí 18"/>
          <p:cNvSpPr>
            <a:spLocks noGrp="1"/>
          </p:cNvSpPr>
          <p:nvPr>
            <p:ph type="ftr" sz="quarter" idx="11"/>
          </p:nvPr>
        </p:nvSpPr>
        <p:spPr/>
        <p:txBody>
          <a:bodyPr/>
          <a:lstStyle>
            <a:lvl1pPr>
              <a:defRPr>
                <a:solidFill>
                  <a:schemeClr val="accent1">
                    <a:tint val="20000"/>
                  </a:schemeClr>
                </a:solidFill>
              </a:defRPr>
            </a:lvl1pPr>
            <a:extLst/>
          </a:lstStyle>
          <a:p>
            <a:pPr>
              <a:defRPr/>
            </a:pPr>
            <a:endParaRPr lang="cs-CZ"/>
          </a:p>
        </p:txBody>
      </p:sp>
      <p:sp>
        <p:nvSpPr>
          <p:cNvPr id="13" name="Zástupný symbol pro číslo snímku 26"/>
          <p:cNvSpPr>
            <a:spLocks noGrp="1"/>
          </p:cNvSpPr>
          <p:nvPr>
            <p:ph type="sldNum" sz="quarter" idx="12"/>
          </p:nvPr>
        </p:nvSpPr>
        <p:spPr/>
        <p:txBody>
          <a:bodyPr/>
          <a:lstStyle>
            <a:lvl1pPr>
              <a:defRPr>
                <a:solidFill>
                  <a:srgbClr val="FFFFFF"/>
                </a:solidFill>
              </a:defRPr>
            </a:lvl1pPr>
            <a:extLst/>
          </a:lstStyle>
          <a:p>
            <a:pPr>
              <a:defRPr/>
            </a:pPr>
            <a:fld id="{8176340F-410D-4275-A1C3-346B38090D37}"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BA9E394F-3457-4683-8584-9FA00AD7F85A}" type="datetimeFigureOut">
              <a:rPr lang="cs-CZ"/>
              <a:pPr>
                <a:defRPr/>
              </a:pPr>
              <a:t>26.4.2013</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7C4A928B-7AB1-48A4-A44E-6737E19E1C8E}"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extLs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FE707D54-D85C-4FB6-A12A-150DB60FA655}" type="datetimeFigureOut">
              <a:rPr lang="cs-CZ"/>
              <a:pPr>
                <a:defRPr/>
              </a:pPr>
              <a:t>26.4.2013</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1D331D58-6718-4BB2-A4AA-0C9C4CF667FF}"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Nadpis 6"/>
          <p:cNvSpPr>
            <a:spLocks noGrp="1"/>
          </p:cNvSpPr>
          <p:nvPr>
            <p:ph type="title"/>
          </p:nvPr>
        </p:nvSpPr>
        <p:spPr/>
        <p:txBody>
          <a:bodyPr rtlCol="0"/>
          <a:lstStyle>
            <a:extLst/>
          </a:lstStyle>
          <a:p>
            <a:r>
              <a:rPr lang="cs-CZ" smtClean="0"/>
              <a:t>Klepnutím lze upravit styl předlohy nadpisů.</a:t>
            </a:r>
            <a:endParaRPr lang="en-US"/>
          </a:p>
        </p:txBody>
      </p:sp>
      <p:sp>
        <p:nvSpPr>
          <p:cNvPr id="4" name="Zástupný symbol pro datum 9"/>
          <p:cNvSpPr>
            <a:spLocks noGrp="1"/>
          </p:cNvSpPr>
          <p:nvPr>
            <p:ph type="dt" sz="half" idx="10"/>
          </p:nvPr>
        </p:nvSpPr>
        <p:spPr/>
        <p:txBody>
          <a:bodyPr/>
          <a:lstStyle>
            <a:lvl1pPr>
              <a:defRPr/>
            </a:lvl1pPr>
          </a:lstStyle>
          <a:p>
            <a:pPr>
              <a:defRPr/>
            </a:pPr>
            <a:fld id="{C00776BB-F78E-46E8-9014-CDAB31118AF9}" type="datetimeFigureOut">
              <a:rPr lang="cs-CZ"/>
              <a:pPr>
                <a:defRPr/>
              </a:pPr>
              <a:t>26.4.2013</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80097C33-FBE4-4C2C-80EA-CB6AD331E179}"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Dvojitá šipka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Dvojitá šipka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Nadpis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cs-CZ" smtClean="0"/>
              <a:t>Klepnutím lze upravit styly předlohy textu.</a:t>
            </a:r>
          </a:p>
        </p:txBody>
      </p:sp>
      <p:sp>
        <p:nvSpPr>
          <p:cNvPr id="6" name="Zástupný symbol pro datum 3"/>
          <p:cNvSpPr>
            <a:spLocks noGrp="1"/>
          </p:cNvSpPr>
          <p:nvPr>
            <p:ph type="dt" sz="half" idx="10"/>
          </p:nvPr>
        </p:nvSpPr>
        <p:spPr/>
        <p:txBody>
          <a:bodyPr/>
          <a:lstStyle>
            <a:lvl1pPr>
              <a:defRPr/>
            </a:lvl1pPr>
            <a:extLst/>
          </a:lstStyle>
          <a:p>
            <a:pPr>
              <a:defRPr/>
            </a:pPr>
            <a:fld id="{902E8A38-75A7-4A5C-AB19-20B889063716}" type="datetimeFigureOut">
              <a:rPr lang="cs-CZ"/>
              <a:pPr>
                <a:defRPr/>
              </a:pPr>
              <a:t>26.4.2013</a:t>
            </a:fld>
            <a:endParaRPr lang="cs-CZ"/>
          </a:p>
        </p:txBody>
      </p:sp>
      <p:sp>
        <p:nvSpPr>
          <p:cNvPr id="7" name="Zástupný symbol pro zápatí 4"/>
          <p:cNvSpPr>
            <a:spLocks noGrp="1"/>
          </p:cNvSpPr>
          <p:nvPr>
            <p:ph type="ftr" sz="quarter" idx="11"/>
          </p:nvPr>
        </p:nvSpPr>
        <p:spPr/>
        <p:txBody>
          <a:bodyPr/>
          <a:lstStyle>
            <a:lvl1pPr>
              <a:defRPr/>
            </a:lvl1pPr>
            <a:extLst/>
          </a:lstStyle>
          <a:p>
            <a:pPr>
              <a:defRPr/>
            </a:pPr>
            <a:endParaRPr lang="cs-CZ"/>
          </a:p>
        </p:txBody>
      </p:sp>
      <p:sp>
        <p:nvSpPr>
          <p:cNvPr id="8" name="Zástupný symbol pro číslo snímku 5"/>
          <p:cNvSpPr>
            <a:spLocks noGrp="1"/>
          </p:cNvSpPr>
          <p:nvPr>
            <p:ph type="sldNum" sz="quarter" idx="12"/>
          </p:nvPr>
        </p:nvSpPr>
        <p:spPr/>
        <p:txBody>
          <a:bodyPr/>
          <a:lstStyle>
            <a:lvl1pPr>
              <a:defRPr/>
            </a:lvl1pPr>
            <a:extLst/>
          </a:lstStyle>
          <a:p>
            <a:pPr>
              <a:defRPr/>
            </a:pPr>
            <a:fld id="{DAFFF387-A767-4BE4-A389-C7A2452CB560}"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8" name="Nadpis 7"/>
          <p:cNvSpPr>
            <a:spLocks noGrp="1"/>
          </p:cNvSpPr>
          <p:nvPr>
            <p:ph type="title"/>
          </p:nvPr>
        </p:nvSpPr>
        <p:spPr/>
        <p:txBody>
          <a:bodyPr rtlCol="0"/>
          <a:lstStyle>
            <a:extLst/>
          </a:lstStyle>
          <a:p>
            <a:r>
              <a:rPr lang="cs-CZ" smtClean="0"/>
              <a:t>Klepnutím lze upravit styl předlohy nadpisů.</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C51E18E8-48A7-409A-9F1A-9863B164472E}" type="datetimeFigureOut">
              <a:rPr lang="cs-CZ"/>
              <a:pPr>
                <a:defRPr/>
              </a:pPr>
              <a:t>26.4.2013</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DB33F34A-5A2A-445D-85A0-C42AF9C07C1B}"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lstStyle>
            <a:lvl1pPr>
              <a:defRPr/>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lvl1pPr>
              <a:defRPr/>
            </a:lvl1pPr>
            <a:extLst/>
          </a:lstStyle>
          <a:p>
            <a:pPr>
              <a:defRPr/>
            </a:pPr>
            <a:fld id="{AE423528-F70C-44F2-9555-1345799DC5DF}" type="datetimeFigureOut">
              <a:rPr lang="cs-CZ"/>
              <a:pPr>
                <a:defRPr/>
              </a:pPr>
              <a:t>26.4.2013</a:t>
            </a:fld>
            <a:endParaRPr lang="cs-CZ"/>
          </a:p>
        </p:txBody>
      </p:sp>
      <p:sp>
        <p:nvSpPr>
          <p:cNvPr id="8" name="Zástupný symbol pro zápatí 7"/>
          <p:cNvSpPr>
            <a:spLocks noGrp="1"/>
          </p:cNvSpPr>
          <p:nvPr>
            <p:ph type="ftr" sz="quarter" idx="11"/>
          </p:nvPr>
        </p:nvSpPr>
        <p:spPr/>
        <p:txBody>
          <a:bodyPr/>
          <a:lstStyle>
            <a:lvl1pPr>
              <a:defRPr/>
            </a:lvl1pPr>
            <a:extLst/>
          </a:lstStyle>
          <a:p>
            <a:pPr>
              <a:defRPr/>
            </a:pPr>
            <a:endParaRPr lang="cs-CZ"/>
          </a:p>
        </p:txBody>
      </p:sp>
      <p:sp>
        <p:nvSpPr>
          <p:cNvPr id="9" name="Zástupný symbol pro číslo snímku 8"/>
          <p:cNvSpPr>
            <a:spLocks noGrp="1"/>
          </p:cNvSpPr>
          <p:nvPr>
            <p:ph type="sldNum" sz="quarter" idx="12"/>
          </p:nvPr>
        </p:nvSpPr>
        <p:spPr/>
        <p:txBody>
          <a:bodyPr/>
          <a:lstStyle>
            <a:lvl1pPr>
              <a:defRPr/>
            </a:lvl1pPr>
            <a:extLst/>
          </a:lstStyle>
          <a:p>
            <a:pPr>
              <a:defRPr/>
            </a:pPr>
            <a:fld id="{05841320-A60B-4707-B1BD-91CA810A2CA6}"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6" name="Nadpis 5"/>
          <p:cNvSpPr>
            <a:spLocks noGrp="1"/>
          </p:cNvSpPr>
          <p:nvPr>
            <p:ph type="title"/>
          </p:nvPr>
        </p:nvSpPr>
        <p:spPr/>
        <p:txBody>
          <a:bodyPr rtlCol="0"/>
          <a:lstStyle>
            <a:extLst/>
          </a:lstStyle>
          <a:p>
            <a:r>
              <a:rPr lang="cs-CZ" smtClean="0"/>
              <a:t>Klepnutím lze upravit styl předlohy nadpisů.</a:t>
            </a:r>
            <a:endParaRPr lang="en-US"/>
          </a:p>
        </p:txBody>
      </p:sp>
      <p:sp>
        <p:nvSpPr>
          <p:cNvPr id="3" name="Zástupný symbol pro datum 2"/>
          <p:cNvSpPr>
            <a:spLocks noGrp="1"/>
          </p:cNvSpPr>
          <p:nvPr>
            <p:ph type="dt" sz="half" idx="10"/>
          </p:nvPr>
        </p:nvSpPr>
        <p:spPr/>
        <p:txBody>
          <a:bodyPr/>
          <a:lstStyle>
            <a:lvl1pPr>
              <a:defRPr/>
            </a:lvl1pPr>
            <a:extLst/>
          </a:lstStyle>
          <a:p>
            <a:pPr>
              <a:defRPr/>
            </a:pPr>
            <a:fld id="{7427B11D-708C-4A5B-831E-3D82AF859F60}" type="datetimeFigureOut">
              <a:rPr lang="cs-CZ"/>
              <a:pPr>
                <a:defRPr/>
              </a:pPr>
              <a:t>26.4.2013</a:t>
            </a:fld>
            <a:endParaRPr lang="cs-CZ"/>
          </a:p>
        </p:txBody>
      </p:sp>
      <p:sp>
        <p:nvSpPr>
          <p:cNvPr id="4" name="Zástupný symbol pro zápatí 3"/>
          <p:cNvSpPr>
            <a:spLocks noGrp="1"/>
          </p:cNvSpPr>
          <p:nvPr>
            <p:ph type="ftr" sz="quarter" idx="11"/>
          </p:nvPr>
        </p:nvSpPr>
        <p:spPr/>
        <p:txBody>
          <a:bodyPr/>
          <a:lstStyle>
            <a:lvl1pPr>
              <a:defRPr/>
            </a:lvl1pPr>
            <a:extLst/>
          </a:lstStyle>
          <a:p>
            <a:pPr>
              <a:defRPr/>
            </a:pPr>
            <a:endParaRPr lang="cs-CZ"/>
          </a:p>
        </p:txBody>
      </p:sp>
      <p:sp>
        <p:nvSpPr>
          <p:cNvPr id="5" name="Zástupný symbol pro číslo snímku 4"/>
          <p:cNvSpPr>
            <a:spLocks noGrp="1"/>
          </p:cNvSpPr>
          <p:nvPr>
            <p:ph type="sldNum" sz="quarter" idx="12"/>
          </p:nvPr>
        </p:nvSpPr>
        <p:spPr/>
        <p:txBody>
          <a:bodyPr/>
          <a:lstStyle>
            <a:lvl1pPr>
              <a:defRPr/>
            </a:lvl1pPr>
            <a:extLst/>
          </a:lstStyle>
          <a:p>
            <a:pPr>
              <a:defRPr/>
            </a:pPr>
            <a:fld id="{240926E6-0BD8-4997-AA9F-89CF6BD4AB5D}"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9"/>
          <p:cNvSpPr>
            <a:spLocks noGrp="1"/>
          </p:cNvSpPr>
          <p:nvPr>
            <p:ph type="dt" sz="half" idx="10"/>
          </p:nvPr>
        </p:nvSpPr>
        <p:spPr/>
        <p:txBody>
          <a:bodyPr/>
          <a:lstStyle>
            <a:lvl1pPr>
              <a:defRPr/>
            </a:lvl1pPr>
          </a:lstStyle>
          <a:p>
            <a:pPr>
              <a:defRPr/>
            </a:pPr>
            <a:fld id="{E31B3DDD-E53D-4270-B83E-8F6DA95D9B4A}" type="datetimeFigureOut">
              <a:rPr lang="cs-CZ"/>
              <a:pPr>
                <a:defRPr/>
              </a:pPr>
              <a:t>26.4.2013</a:t>
            </a:fld>
            <a:endParaRPr lang="cs-CZ"/>
          </a:p>
        </p:txBody>
      </p:sp>
      <p:sp>
        <p:nvSpPr>
          <p:cNvPr id="3" name="Zástupný symbol pro zápatí 21"/>
          <p:cNvSpPr>
            <a:spLocks noGrp="1"/>
          </p:cNvSpPr>
          <p:nvPr>
            <p:ph type="ftr" sz="quarter" idx="11"/>
          </p:nvPr>
        </p:nvSpPr>
        <p:spPr/>
        <p:txBody>
          <a:bodyPr/>
          <a:lstStyle>
            <a:lvl1pPr>
              <a:defRPr/>
            </a:lvl1pPr>
          </a:lstStyle>
          <a:p>
            <a:pPr>
              <a:defRPr/>
            </a:pPr>
            <a:endParaRPr lang="cs-CZ"/>
          </a:p>
        </p:txBody>
      </p:sp>
      <p:sp>
        <p:nvSpPr>
          <p:cNvPr id="4" name="Zástupný symbol pro číslo snímku 17"/>
          <p:cNvSpPr>
            <a:spLocks noGrp="1"/>
          </p:cNvSpPr>
          <p:nvPr>
            <p:ph type="sldNum" sz="quarter" idx="12"/>
          </p:nvPr>
        </p:nvSpPr>
        <p:spPr/>
        <p:txBody>
          <a:bodyPr/>
          <a:lstStyle>
            <a:lvl1pPr>
              <a:defRPr/>
            </a:lvl1pPr>
          </a:lstStyle>
          <a:p>
            <a:pPr>
              <a:defRPr/>
            </a:pPr>
            <a:fld id="{9D24881C-4E1D-4195-8D71-E5E9274339F1}"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cs-CZ" smtClean="0"/>
              <a:t>Klepnutím lze upravit styl předlohy nadpisů.</a:t>
            </a:r>
            <a:endParaRPr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cs-CZ" smtClean="0"/>
              <a:t>Klepnutím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9B133AB6-0631-4E65-99C7-6CBC15CDF31F}" type="datetimeFigureOut">
              <a:rPr lang="cs-CZ"/>
              <a:pPr>
                <a:defRPr/>
              </a:pPr>
              <a:t>26.4.2013</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DFD513CD-9B1C-46E5-B965-C2359383AB45}"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5" name="Volný tvar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Volný tvar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Pravoúhlý trojúhelník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Přímá spojovací čára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Dvojitá šipka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Dvojitá šipka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Zástupný symbol pro text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cs-CZ" smtClean="0"/>
              <a:t>Klepnutím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cs-CZ" noProof="0" smtClean="0"/>
              <a:t>Klepnutím na ikonu přidáte obrázek.</a:t>
            </a:r>
            <a:endParaRPr lang="en-US" noProof="0" dirty="0"/>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cs-CZ" smtClean="0"/>
              <a:t>Klepnutím lze upravit styl předlohy nadpisů.</a:t>
            </a:r>
            <a:endParaRPr lang="en-US"/>
          </a:p>
        </p:txBody>
      </p:sp>
      <p:sp>
        <p:nvSpPr>
          <p:cNvPr id="11" name="Zástupný symbol pro datum 4"/>
          <p:cNvSpPr>
            <a:spLocks noGrp="1"/>
          </p:cNvSpPr>
          <p:nvPr>
            <p:ph type="dt" sz="half" idx="10"/>
          </p:nvPr>
        </p:nvSpPr>
        <p:spPr/>
        <p:txBody>
          <a:bodyPr/>
          <a:lstStyle>
            <a:lvl1pPr>
              <a:defRPr>
                <a:solidFill>
                  <a:schemeClr val="tx1"/>
                </a:solidFill>
              </a:defRPr>
            </a:lvl1pPr>
            <a:extLst/>
          </a:lstStyle>
          <a:p>
            <a:pPr>
              <a:defRPr/>
            </a:pPr>
            <a:fld id="{ECF1D5C1-5CB3-4870-91C2-88D103B05D0E}" type="datetimeFigureOut">
              <a:rPr lang="cs-CZ"/>
              <a:pPr>
                <a:defRPr/>
              </a:pPr>
              <a:t>26.4.2013</a:t>
            </a:fld>
            <a:endParaRPr lang="cs-CZ"/>
          </a:p>
        </p:txBody>
      </p:sp>
      <p:sp>
        <p:nvSpPr>
          <p:cNvPr id="12" name="Zástupný symbol pro zápatí 5"/>
          <p:cNvSpPr>
            <a:spLocks noGrp="1"/>
          </p:cNvSpPr>
          <p:nvPr>
            <p:ph type="ftr" sz="quarter" idx="11"/>
          </p:nvPr>
        </p:nvSpPr>
        <p:spPr/>
        <p:txBody>
          <a:bodyPr/>
          <a:lstStyle>
            <a:lvl1pPr>
              <a:defRPr>
                <a:solidFill>
                  <a:schemeClr val="tx1"/>
                </a:solidFill>
              </a:defRPr>
            </a:lvl1pPr>
            <a:extLst/>
          </a:lstStyle>
          <a:p>
            <a:pPr>
              <a:defRPr/>
            </a:pPr>
            <a:endParaRPr lang="cs-CZ"/>
          </a:p>
        </p:txBody>
      </p:sp>
      <p:sp>
        <p:nvSpPr>
          <p:cNvPr id="13" name="Zástupný symbol pro číslo snímku 6"/>
          <p:cNvSpPr>
            <a:spLocks noGrp="1"/>
          </p:cNvSpPr>
          <p:nvPr>
            <p:ph type="sldNum" sz="quarter" idx="12"/>
          </p:nvPr>
        </p:nvSpPr>
        <p:spPr/>
        <p:txBody>
          <a:bodyPr/>
          <a:lstStyle>
            <a:lvl1pPr>
              <a:defRPr>
                <a:solidFill>
                  <a:schemeClr val="tx1"/>
                </a:solidFill>
              </a:defRPr>
            </a:lvl1pPr>
            <a:extLst/>
          </a:lstStyle>
          <a:p>
            <a:pPr>
              <a:defRPr/>
            </a:pPr>
            <a:fld id="{52AC4A56-7D99-43D0-8DBD-8295A99236A9}"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 name="Volný tvar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Volný tvar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Pravoúhlý trojúhelník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Přímá spojovací čár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cs-CZ" smtClean="0"/>
              <a:t>Klepnutím lze upravit styl předlohy nadpisů.</a:t>
            </a:r>
            <a:endParaRPr lang="en-US"/>
          </a:p>
        </p:txBody>
      </p:sp>
      <p:sp>
        <p:nvSpPr>
          <p:cNvPr id="1033" name="Zástupný symbol pro text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0" name="Zástupný symbol pro datum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02CB3488-A4C9-42D0-94B8-11D056F568DF}" type="datetimeFigureOut">
              <a:rPr lang="cs-CZ"/>
              <a:pPr>
                <a:defRPr/>
              </a:pPr>
              <a:t>26.4.2013</a:t>
            </a:fld>
            <a:endParaRPr lang="cs-CZ"/>
          </a:p>
        </p:txBody>
      </p:sp>
      <p:sp>
        <p:nvSpPr>
          <p:cNvPr id="22" name="Zástupný symbol pro zápatí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cs-CZ"/>
          </a:p>
        </p:txBody>
      </p:sp>
      <p:sp>
        <p:nvSpPr>
          <p:cNvPr id="18" name="Zástupný symbol pro číslo snímku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5B2D75F3-2417-4D58-8CF4-79E7913539E1}"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6" r:id="rId6"/>
    <p:sldLayoutId id="2147483670" r:id="rId7"/>
    <p:sldLayoutId id="2147483677" r:id="rId8"/>
    <p:sldLayoutId id="2147483678" r:id="rId9"/>
    <p:sldLayoutId id="2147483669" r:id="rId10"/>
    <p:sldLayoutId id="2147483668"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www.alza.cz/data-robotics-drobo-s-d178829.htm" TargetMode="External"/><Relationship Id="rId2" Type="http://schemas.openxmlformats.org/officeDocument/2006/relationships/hyperlink" Target="http://www.pebblesandbuttons.com/" TargetMode="External"/><Relationship Id="rId1" Type="http://schemas.openxmlformats.org/officeDocument/2006/relationships/slideLayout" Target="../slideLayouts/slideLayout7.xml"/><Relationship Id="rId4" Type="http://schemas.openxmlformats.org/officeDocument/2006/relationships/hyperlink" Target="http://www.wikipedia.cz/"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cs-CZ">
              <a:latin typeface="Lucida Sans Unicode" pitchFamily="34" charset="0"/>
            </a:endParaRPr>
          </a:p>
        </p:txBody>
      </p:sp>
      <p:sp>
        <p:nvSpPr>
          <p:cNvPr id="14338" name="Rectangle 3"/>
          <p:cNvSpPr>
            <a:spLocks noChangeArrowheads="1"/>
          </p:cNvSpPr>
          <p:nvPr/>
        </p:nvSpPr>
        <p:spPr bwMode="auto">
          <a:xfrm>
            <a:off x="0" y="1557338"/>
            <a:ext cx="4321175" cy="1430337"/>
          </a:xfrm>
          <a:prstGeom prst="rect">
            <a:avLst/>
          </a:prstGeom>
          <a:noFill/>
          <a:ln w="9525">
            <a:noFill/>
            <a:miter lim="800000"/>
            <a:headEnd/>
            <a:tailEnd/>
          </a:ln>
        </p:spPr>
        <p:txBody>
          <a:bodyPr anchor="ctr">
            <a:spAutoFit/>
          </a:bodyPr>
          <a:lstStyle/>
          <a:p>
            <a:r>
              <a:rPr lang="cs-CZ" sz="1400" b="1">
                <a:latin typeface="Trebuchet MS" pitchFamily="34" charset="0"/>
                <a:ea typeface="Times New Roman" pitchFamily="18" charset="0"/>
                <a:cs typeface="Arial" charset="0"/>
              </a:rPr>
              <a:t>EU peníze školám“</a:t>
            </a:r>
            <a:endParaRPr lang="cs-CZ" sz="600">
              <a:ea typeface="Times New Roman" pitchFamily="18" charset="0"/>
              <a:cs typeface="Arial" charset="0"/>
            </a:endParaRPr>
          </a:p>
          <a:p>
            <a:pPr eaLnBrk="0" hangingPunct="0"/>
            <a:r>
              <a:rPr lang="cs-CZ" sz="1400" b="1">
                <a:latin typeface="Trebuchet MS" pitchFamily="34" charset="0"/>
                <a:ea typeface="Times New Roman" pitchFamily="18" charset="0"/>
                <a:cs typeface="Arial" charset="0"/>
              </a:rPr>
              <a:t>Projekt DIGIT – digitalizace výuky na ISŠTE Sokolov</a:t>
            </a:r>
            <a:endParaRPr lang="cs-CZ" sz="600">
              <a:ea typeface="Times New Roman" pitchFamily="18" charset="0"/>
              <a:cs typeface="Arial" charset="0"/>
            </a:endParaRPr>
          </a:p>
          <a:p>
            <a:pPr eaLnBrk="0" hangingPunct="0"/>
            <a:endParaRPr lang="cs-CZ" sz="1400" b="1">
              <a:latin typeface="Trebuchet MS" pitchFamily="34" charset="0"/>
              <a:ea typeface="Times New Roman" pitchFamily="18" charset="0"/>
              <a:cs typeface="Arial" charset="0"/>
            </a:endParaRPr>
          </a:p>
          <a:p>
            <a:pPr eaLnBrk="0" hangingPunct="0"/>
            <a:r>
              <a:rPr lang="cs-CZ" sz="1400" b="1">
                <a:latin typeface="Trebuchet MS" pitchFamily="34" charset="0"/>
                <a:ea typeface="Times New Roman" pitchFamily="18" charset="0"/>
                <a:cs typeface="Arial" charset="0"/>
              </a:rPr>
              <a:t>reg.č. CZ.1.07/1.5.00/34.0496</a:t>
            </a:r>
            <a:endParaRPr lang="cs-CZ" sz="600">
              <a:ea typeface="Times New Roman" pitchFamily="18" charset="0"/>
              <a:cs typeface="Arial" charset="0"/>
            </a:endParaRPr>
          </a:p>
          <a:p>
            <a:pPr eaLnBrk="0" hangingPunct="0"/>
            <a:endParaRPr lang="cs-CZ">
              <a:ea typeface="Times New Roman" pitchFamily="18" charset="0"/>
              <a:cs typeface="Arial" charset="0"/>
            </a:endParaRPr>
          </a:p>
        </p:txBody>
      </p:sp>
      <p:pic>
        <p:nvPicPr>
          <p:cNvPr id="14339" name="Obrázek 2" descr="OPVK_hor_zakladni_logolink_CB_cz.jpg"/>
          <p:cNvPicPr>
            <a:picLocks noChangeAspect="1"/>
          </p:cNvPicPr>
          <p:nvPr/>
        </p:nvPicPr>
        <p:blipFill>
          <a:blip r:embed="rId2"/>
          <a:srcRect/>
          <a:stretch>
            <a:fillRect/>
          </a:stretch>
        </p:blipFill>
        <p:spPr bwMode="auto">
          <a:xfrm>
            <a:off x="179388" y="188913"/>
            <a:ext cx="3948112" cy="936625"/>
          </a:xfrm>
          <a:prstGeom prst="rect">
            <a:avLst/>
          </a:prstGeom>
          <a:noFill/>
          <a:ln w="9525">
            <a:noFill/>
            <a:miter lim="800000"/>
            <a:headEnd/>
            <a:tailEnd/>
          </a:ln>
        </p:spPr>
      </p:pic>
      <p:graphicFrame>
        <p:nvGraphicFramePr>
          <p:cNvPr id="14375" name="Group 39"/>
          <p:cNvGraphicFramePr>
            <a:graphicFrameLocks noGrp="1"/>
          </p:cNvGraphicFramePr>
          <p:nvPr/>
        </p:nvGraphicFramePr>
        <p:xfrm>
          <a:off x="4067175" y="1412875"/>
          <a:ext cx="4667250" cy="4327525"/>
        </p:xfrm>
        <a:graphic>
          <a:graphicData uri="http://schemas.openxmlformats.org/drawingml/2006/table">
            <a:tbl>
              <a:tblPr/>
              <a:tblGrid>
                <a:gridCol w="2235200"/>
                <a:gridCol w="2432050"/>
              </a:tblGrid>
              <a:tr h="39211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1" i="0" u="none" strike="noStrike" cap="none" normalizeH="0" baseline="0" smtClean="0">
                          <a:ln>
                            <a:noFill/>
                          </a:ln>
                          <a:solidFill>
                            <a:schemeClr val="tx1"/>
                          </a:solidFill>
                          <a:effectLst/>
                          <a:latin typeface="Trebuchet MS" pitchFamily="34" charset="0"/>
                          <a:ea typeface="Calibri" pitchFamily="34" charset="0"/>
                          <a:cs typeface="Times New Roman" pitchFamily="18" charset="0"/>
                        </a:rPr>
                        <a:t>III/2 Inovace a zkvalitnění výuky prostřednictvím ICT</a:t>
                      </a:r>
                      <a:endParaRPr kumimoji="0" lang="cs-CZ" sz="1200" b="0" i="0" u="none" strike="noStrike" cap="none" normalizeH="0" baseline="0" smtClean="0">
                        <a:ln>
                          <a:noFill/>
                        </a:ln>
                        <a:solidFill>
                          <a:schemeClr val="tx1"/>
                        </a:solidFill>
                        <a:effectLst/>
                        <a:latin typeface="Trebuchet MS" pitchFamily="34" charset="0"/>
                        <a:ea typeface="Calibri" pitchFamily="34" charset="0"/>
                        <a:cs typeface="Times New Roman" pitchFamily="18" charset="0"/>
                      </a:endParaRPr>
                    </a:p>
                  </a:txBody>
                  <a:tcPr marL="40118" marR="40118" marT="1058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1" i="0" u="none" strike="noStrike" cap="none" normalizeH="0" baseline="0" smtClean="0">
                          <a:ln>
                            <a:noFill/>
                          </a:ln>
                          <a:solidFill>
                            <a:schemeClr val="tx1"/>
                          </a:solidFill>
                          <a:effectLst/>
                          <a:latin typeface="Trebuchet MS" pitchFamily="34" charset="0"/>
                          <a:ea typeface="Calibri" pitchFamily="34" charset="0"/>
                          <a:cs typeface="Times New Roman" pitchFamily="18" charset="0"/>
                        </a:rPr>
                        <a:t>VY_32_INOVACE_1_1_09 </a:t>
                      </a:r>
                      <a:endParaRPr kumimoji="0" lang="cs-CZ" sz="1200" b="0" i="0" u="none" strike="noStrike" cap="none" normalizeH="0" baseline="0" smtClean="0">
                        <a:ln>
                          <a:noFill/>
                        </a:ln>
                        <a:solidFill>
                          <a:schemeClr val="tx1"/>
                        </a:solidFill>
                        <a:effectLst/>
                        <a:latin typeface="Trebuchet MS" pitchFamily="34" charset="0"/>
                        <a:ea typeface="Calibri" pitchFamily="34" charset="0"/>
                        <a:cs typeface="Times New Roman" pitchFamily="18" charset="0"/>
                      </a:endParaRPr>
                    </a:p>
                  </a:txBody>
                  <a:tcPr marL="40118" marR="40118" marT="1058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1" i="0" u="none" strike="noStrike" cap="none" normalizeH="0" baseline="0" smtClean="0">
                          <a:ln>
                            <a:noFill/>
                          </a:ln>
                          <a:solidFill>
                            <a:schemeClr val="tx1"/>
                          </a:solidFill>
                          <a:effectLst/>
                          <a:latin typeface="Trebuchet MS" pitchFamily="34" charset="0"/>
                          <a:ea typeface="Calibri" pitchFamily="34" charset="0"/>
                          <a:cs typeface="Times New Roman" pitchFamily="18" charset="0"/>
                        </a:rPr>
                        <a:t>Název vzdělávacího materiálu</a:t>
                      </a:r>
                      <a:endParaRPr kumimoji="0" lang="cs-CZ" sz="1200" b="0" i="0" u="none" strike="noStrike" cap="none" normalizeH="0" baseline="0" smtClean="0">
                        <a:ln>
                          <a:noFill/>
                        </a:ln>
                        <a:solidFill>
                          <a:schemeClr val="tx1"/>
                        </a:solidFill>
                        <a:effectLst/>
                        <a:latin typeface="Trebuchet MS" pitchFamily="34" charset="0"/>
                        <a:ea typeface="Calibri" pitchFamily="34" charset="0"/>
                        <a:cs typeface="Times New Roman" pitchFamily="18" charset="0"/>
                      </a:endParaRPr>
                    </a:p>
                  </a:txBody>
                  <a:tcPr marL="40118" marR="40118" marT="1058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smtClean="0">
                          <a:ln>
                            <a:noFill/>
                          </a:ln>
                          <a:solidFill>
                            <a:schemeClr val="tx1"/>
                          </a:solidFill>
                          <a:effectLst/>
                          <a:latin typeface="Trebuchet MS" pitchFamily="34" charset="0"/>
                          <a:ea typeface="Calibri" pitchFamily="34" charset="0"/>
                          <a:cs typeface="Times New Roman" pitchFamily="18" charset="0"/>
                        </a:rPr>
                        <a:t>Ochrana údajů </a:t>
                      </a:r>
                    </a:p>
                  </a:txBody>
                  <a:tcPr marL="40118" marR="40118" marT="1058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788">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1" i="0" u="none" strike="noStrike" cap="none" normalizeH="0" baseline="0" smtClean="0">
                          <a:ln>
                            <a:noFill/>
                          </a:ln>
                          <a:solidFill>
                            <a:schemeClr val="tx1"/>
                          </a:solidFill>
                          <a:effectLst/>
                          <a:latin typeface="Trebuchet MS" pitchFamily="34" charset="0"/>
                          <a:ea typeface="Calibri" pitchFamily="34" charset="0"/>
                          <a:cs typeface="Times New Roman" pitchFamily="18" charset="0"/>
                        </a:rPr>
                        <a:t>Jméno autora</a:t>
                      </a:r>
                      <a:endParaRPr kumimoji="0" lang="cs-CZ" sz="1200" b="0" i="0" u="none" strike="noStrike" cap="none" normalizeH="0" baseline="0" smtClean="0">
                        <a:ln>
                          <a:noFill/>
                        </a:ln>
                        <a:solidFill>
                          <a:schemeClr val="tx1"/>
                        </a:solidFill>
                        <a:effectLst/>
                        <a:latin typeface="Trebuchet MS" pitchFamily="34" charset="0"/>
                        <a:ea typeface="Calibri" pitchFamily="34" charset="0"/>
                        <a:cs typeface="Times New Roman" pitchFamily="18" charset="0"/>
                      </a:endParaRPr>
                    </a:p>
                  </a:txBody>
                  <a:tcPr marL="40118" marR="40118" marT="1058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smtClean="0">
                          <a:ln>
                            <a:noFill/>
                          </a:ln>
                          <a:solidFill>
                            <a:schemeClr val="tx1"/>
                          </a:solidFill>
                          <a:effectLst/>
                          <a:latin typeface="Trebuchet MS" pitchFamily="34" charset="0"/>
                          <a:ea typeface="Calibri" pitchFamily="34" charset="0"/>
                          <a:cs typeface="Times New Roman" pitchFamily="18" charset="0"/>
                        </a:rPr>
                        <a:t>Ing. Bulka Josef</a:t>
                      </a:r>
                    </a:p>
                  </a:txBody>
                  <a:tcPr marL="40118" marR="40118" marT="1058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1" i="0" u="none" strike="noStrike" cap="none" normalizeH="0" baseline="0" smtClean="0">
                          <a:ln>
                            <a:noFill/>
                          </a:ln>
                          <a:solidFill>
                            <a:schemeClr val="tx1"/>
                          </a:solidFill>
                          <a:effectLst/>
                          <a:latin typeface="Trebuchet MS" pitchFamily="34" charset="0"/>
                          <a:ea typeface="Calibri" pitchFamily="34" charset="0"/>
                          <a:cs typeface="Times New Roman" pitchFamily="18" charset="0"/>
                        </a:rPr>
                        <a:t>Tematická oblast</a:t>
                      </a:r>
                      <a:endParaRPr kumimoji="0" lang="cs-CZ" sz="1200" b="0" i="0" u="none" strike="noStrike" cap="none" normalizeH="0" baseline="0" smtClean="0">
                        <a:ln>
                          <a:noFill/>
                        </a:ln>
                        <a:solidFill>
                          <a:schemeClr val="tx1"/>
                        </a:solidFill>
                        <a:effectLst/>
                        <a:latin typeface="Trebuchet MS" pitchFamily="34" charset="0"/>
                        <a:ea typeface="Calibri" pitchFamily="34" charset="0"/>
                        <a:cs typeface="Times New Roman" pitchFamily="18" charset="0"/>
                      </a:endParaRPr>
                    </a:p>
                  </a:txBody>
                  <a:tcPr marL="40118" marR="40118" marT="1058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smtClean="0">
                          <a:ln>
                            <a:noFill/>
                          </a:ln>
                          <a:solidFill>
                            <a:schemeClr val="tx1"/>
                          </a:solidFill>
                          <a:effectLst/>
                          <a:latin typeface="Arial" charset="0"/>
                          <a:cs typeface="Times New Roman" pitchFamily="18" charset="0"/>
                        </a:rPr>
                        <a:t>Obecné pojmy informatiky a přenos dat</a:t>
                      </a:r>
                    </a:p>
                  </a:txBody>
                  <a:tcPr marL="40118" marR="40118" marT="1058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788">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1" i="0" u="none" strike="noStrike" cap="none" normalizeH="0" baseline="0" smtClean="0">
                          <a:ln>
                            <a:noFill/>
                          </a:ln>
                          <a:solidFill>
                            <a:schemeClr val="tx1"/>
                          </a:solidFill>
                          <a:effectLst/>
                          <a:latin typeface="Trebuchet MS" pitchFamily="34" charset="0"/>
                          <a:ea typeface="Calibri" pitchFamily="34" charset="0"/>
                          <a:cs typeface="Times New Roman" pitchFamily="18" charset="0"/>
                        </a:rPr>
                        <a:t>Vzdělávací obor</a:t>
                      </a:r>
                      <a:endParaRPr kumimoji="0" lang="cs-CZ" sz="1200" b="0" i="0" u="none" strike="noStrike" cap="none" normalizeH="0" baseline="0" smtClean="0">
                        <a:ln>
                          <a:noFill/>
                        </a:ln>
                        <a:solidFill>
                          <a:schemeClr val="tx1"/>
                        </a:solidFill>
                        <a:effectLst/>
                        <a:latin typeface="Trebuchet MS" pitchFamily="34" charset="0"/>
                        <a:ea typeface="Calibri" pitchFamily="34" charset="0"/>
                        <a:cs typeface="Times New Roman" pitchFamily="18" charset="0"/>
                      </a:endParaRPr>
                    </a:p>
                  </a:txBody>
                  <a:tcPr marL="40118" marR="40118" marT="1058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smtClean="0">
                          <a:ln>
                            <a:noFill/>
                          </a:ln>
                          <a:solidFill>
                            <a:schemeClr val="tx1"/>
                          </a:solidFill>
                          <a:effectLst/>
                          <a:latin typeface="Trebuchet MS" pitchFamily="34" charset="0"/>
                          <a:ea typeface="Calibri" pitchFamily="34" charset="0"/>
                          <a:cs typeface="Times New Roman" pitchFamily="18" charset="0"/>
                        </a:rPr>
                        <a:t>Všechny obory školy</a:t>
                      </a:r>
                    </a:p>
                  </a:txBody>
                  <a:tcPr marL="40118" marR="40118" marT="1058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1" i="0" u="none" strike="noStrike" cap="none" normalizeH="0" baseline="0" smtClean="0">
                          <a:ln>
                            <a:noFill/>
                          </a:ln>
                          <a:solidFill>
                            <a:schemeClr val="tx1"/>
                          </a:solidFill>
                          <a:effectLst/>
                          <a:latin typeface="Trebuchet MS" pitchFamily="34" charset="0"/>
                          <a:ea typeface="Calibri" pitchFamily="34" charset="0"/>
                          <a:cs typeface="Times New Roman" pitchFamily="18" charset="0"/>
                        </a:rPr>
                        <a:t>Předmět</a:t>
                      </a:r>
                      <a:endParaRPr kumimoji="0" lang="cs-CZ" sz="1200" b="0" i="0" u="none" strike="noStrike" cap="none" normalizeH="0" baseline="0" smtClean="0">
                        <a:ln>
                          <a:noFill/>
                        </a:ln>
                        <a:solidFill>
                          <a:schemeClr val="tx1"/>
                        </a:solidFill>
                        <a:effectLst/>
                        <a:latin typeface="Trebuchet MS" pitchFamily="34" charset="0"/>
                        <a:ea typeface="Calibri" pitchFamily="34" charset="0"/>
                        <a:cs typeface="Times New Roman" pitchFamily="18" charset="0"/>
                      </a:endParaRPr>
                    </a:p>
                  </a:txBody>
                  <a:tcPr marL="40118" marR="40118" marT="1058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smtClean="0">
                          <a:ln>
                            <a:noFill/>
                          </a:ln>
                          <a:solidFill>
                            <a:schemeClr val="tx1"/>
                          </a:solidFill>
                          <a:effectLst/>
                          <a:latin typeface="Trebuchet MS" pitchFamily="34" charset="0"/>
                          <a:ea typeface="Calibri" pitchFamily="34" charset="0"/>
                          <a:cs typeface="Times New Roman" pitchFamily="18" charset="0"/>
                        </a:rPr>
                        <a:t>Informační a komunikační technologie</a:t>
                      </a:r>
                    </a:p>
                  </a:txBody>
                  <a:tcPr marL="40118" marR="40118" marT="1058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1" i="0" u="none" strike="noStrike" cap="none" normalizeH="0" baseline="0" smtClean="0">
                          <a:ln>
                            <a:noFill/>
                          </a:ln>
                          <a:solidFill>
                            <a:schemeClr val="tx1"/>
                          </a:solidFill>
                          <a:effectLst/>
                          <a:latin typeface="Trebuchet MS" pitchFamily="34" charset="0"/>
                          <a:ea typeface="Calibri" pitchFamily="34" charset="0"/>
                          <a:cs typeface="Times New Roman" pitchFamily="18" charset="0"/>
                        </a:rPr>
                        <a:t>Ročník</a:t>
                      </a:r>
                      <a:endParaRPr kumimoji="0" lang="cs-CZ" sz="1200" b="0" i="0" u="none" strike="noStrike" cap="none" normalizeH="0" baseline="0" smtClean="0">
                        <a:ln>
                          <a:noFill/>
                        </a:ln>
                        <a:solidFill>
                          <a:schemeClr val="tx1"/>
                        </a:solidFill>
                        <a:effectLst/>
                        <a:latin typeface="Trebuchet MS" pitchFamily="34" charset="0"/>
                        <a:ea typeface="Calibri" pitchFamily="34" charset="0"/>
                        <a:cs typeface="Times New Roman" pitchFamily="18" charset="0"/>
                      </a:endParaRPr>
                    </a:p>
                  </a:txBody>
                  <a:tcPr marL="40118" marR="40118" marT="1058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smtClean="0">
                          <a:ln>
                            <a:noFill/>
                          </a:ln>
                          <a:solidFill>
                            <a:schemeClr val="tx1"/>
                          </a:solidFill>
                          <a:effectLst/>
                          <a:latin typeface="Trebuchet MS" pitchFamily="34" charset="0"/>
                          <a:ea typeface="Calibri" pitchFamily="34" charset="0"/>
                          <a:cs typeface="Times New Roman" pitchFamily="18" charset="0"/>
                        </a:rPr>
                        <a:t>1. a 2. </a:t>
                      </a:r>
                    </a:p>
                  </a:txBody>
                  <a:tcPr marL="40118" marR="40118" marT="1058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436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1" i="0" u="none" strike="noStrike" cap="none" normalizeH="0" baseline="0" smtClean="0">
                          <a:ln>
                            <a:noFill/>
                          </a:ln>
                          <a:solidFill>
                            <a:schemeClr val="tx1"/>
                          </a:solidFill>
                          <a:effectLst/>
                          <a:latin typeface="Trebuchet MS" pitchFamily="34" charset="0"/>
                          <a:ea typeface="Calibri" pitchFamily="34" charset="0"/>
                          <a:cs typeface="Times New Roman" pitchFamily="18" charset="0"/>
                        </a:rPr>
                        <a:t>Rozvíjené klíčové kompetence</a:t>
                      </a:r>
                      <a:endParaRPr kumimoji="0" lang="cs-CZ" sz="1200" b="0" i="0" u="none" strike="noStrike" cap="none" normalizeH="0" baseline="0" smtClean="0">
                        <a:ln>
                          <a:noFill/>
                        </a:ln>
                        <a:solidFill>
                          <a:schemeClr val="tx1"/>
                        </a:solidFill>
                        <a:effectLst/>
                        <a:latin typeface="Trebuchet MS" pitchFamily="34" charset="0"/>
                        <a:ea typeface="Calibri" pitchFamily="34" charset="0"/>
                        <a:cs typeface="Times New Roman" pitchFamily="18" charset="0"/>
                      </a:endParaRPr>
                    </a:p>
                  </a:txBody>
                  <a:tcPr marL="40118" marR="40118" marT="1058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smtClean="0">
                          <a:ln>
                            <a:noFill/>
                          </a:ln>
                          <a:solidFill>
                            <a:schemeClr val="tx1"/>
                          </a:solidFill>
                          <a:effectLst/>
                          <a:latin typeface="Trebuchet MS" pitchFamily="34" charset="0"/>
                          <a:ea typeface="Calibri" pitchFamily="34" charset="0"/>
                          <a:cs typeface="Times New Roman" pitchFamily="18" charset="0"/>
                        </a:rPr>
                        <a:t>Kompetence k učení, řešení problému, komunikativní, pracovní, personální</a:t>
                      </a:r>
                      <a:br>
                        <a:rPr kumimoji="0" lang="cs-CZ" sz="1200" b="0" i="0" u="none" strike="noStrike" cap="none" normalizeH="0" baseline="0" smtClean="0">
                          <a:ln>
                            <a:noFill/>
                          </a:ln>
                          <a:solidFill>
                            <a:schemeClr val="tx1"/>
                          </a:solidFill>
                          <a:effectLst/>
                          <a:latin typeface="Trebuchet MS" pitchFamily="34" charset="0"/>
                          <a:ea typeface="Calibri" pitchFamily="34" charset="0"/>
                          <a:cs typeface="Times New Roman" pitchFamily="18" charset="0"/>
                        </a:rPr>
                      </a:br>
                      <a:r>
                        <a:rPr kumimoji="0" lang="cs-CZ" sz="1200" b="0" i="0" u="none" strike="noStrike" cap="none" normalizeH="0" baseline="0" smtClean="0">
                          <a:ln>
                            <a:noFill/>
                          </a:ln>
                          <a:solidFill>
                            <a:schemeClr val="tx1"/>
                          </a:solidFill>
                          <a:effectLst/>
                          <a:latin typeface="Trebuchet MS" pitchFamily="34" charset="0"/>
                          <a:ea typeface="Calibri" pitchFamily="34" charset="0"/>
                          <a:cs typeface="Times New Roman" pitchFamily="18" charset="0"/>
                        </a:rPr>
                        <a:t> a sociální a personální</a:t>
                      </a:r>
                    </a:p>
                  </a:txBody>
                  <a:tcPr marL="40118" marR="40118" marT="1058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6438">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1" i="0" u="none" strike="noStrike" cap="none" normalizeH="0" baseline="0" smtClean="0">
                          <a:ln>
                            <a:noFill/>
                          </a:ln>
                          <a:solidFill>
                            <a:schemeClr val="tx1"/>
                          </a:solidFill>
                          <a:effectLst/>
                          <a:latin typeface="Trebuchet MS" pitchFamily="34" charset="0"/>
                          <a:ea typeface="Calibri" pitchFamily="34" charset="0"/>
                          <a:cs typeface="Times New Roman" pitchFamily="18" charset="0"/>
                        </a:rPr>
                        <a:t>Průřezové téma</a:t>
                      </a:r>
                      <a:endParaRPr kumimoji="0" lang="cs-CZ" sz="1200" b="0" i="0" u="none" strike="noStrike" cap="none" normalizeH="0" baseline="0" smtClean="0">
                        <a:ln>
                          <a:noFill/>
                        </a:ln>
                        <a:solidFill>
                          <a:schemeClr val="tx1"/>
                        </a:solidFill>
                        <a:effectLst/>
                        <a:latin typeface="Trebuchet MS" pitchFamily="34" charset="0"/>
                        <a:ea typeface="Calibri" pitchFamily="34" charset="0"/>
                        <a:cs typeface="Times New Roman" pitchFamily="18" charset="0"/>
                      </a:endParaRPr>
                    </a:p>
                  </a:txBody>
                  <a:tcPr marL="40118" marR="40118" marT="1058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smtClean="0">
                          <a:ln>
                            <a:noFill/>
                          </a:ln>
                          <a:solidFill>
                            <a:schemeClr val="tx1"/>
                          </a:solidFill>
                          <a:effectLst/>
                          <a:latin typeface="Trebuchet MS" pitchFamily="34" charset="0"/>
                          <a:ea typeface="Calibri" pitchFamily="34" charset="0"/>
                          <a:cs typeface="Times New Roman" pitchFamily="18" charset="0"/>
                        </a:rPr>
                        <a:t>Informační a komunikační  technologie, Člověk a svět práce, Člověk a životní prostředí, Občan v demokratické společnosti.</a:t>
                      </a:r>
                    </a:p>
                  </a:txBody>
                  <a:tcPr marL="40118" marR="40118" marT="1058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Obdélník 1"/>
          <p:cNvSpPr>
            <a:spLocks noChangeArrowheads="1"/>
          </p:cNvSpPr>
          <p:nvPr/>
        </p:nvSpPr>
        <p:spPr bwMode="auto">
          <a:xfrm>
            <a:off x="323850" y="333375"/>
            <a:ext cx="8496300" cy="4154488"/>
          </a:xfrm>
          <a:prstGeom prst="rect">
            <a:avLst/>
          </a:prstGeom>
          <a:noFill/>
          <a:ln w="9525">
            <a:noFill/>
            <a:miter lim="800000"/>
            <a:headEnd/>
            <a:tailEnd/>
          </a:ln>
        </p:spPr>
        <p:txBody>
          <a:bodyPr>
            <a:spAutoFit/>
          </a:bodyPr>
          <a:lstStyle/>
          <a:p>
            <a:pPr marL="457200" indent="-457200" algn="just">
              <a:buFont typeface="Lucida Sans Unicode" pitchFamily="34" charset="0"/>
              <a:buAutoNum type="arabicPeriod" startAt="8"/>
            </a:pPr>
            <a:r>
              <a:rPr lang="cs-CZ" sz="2400" b="1">
                <a:latin typeface="Trebuchet MS" pitchFamily="34" charset="0"/>
              </a:rPr>
              <a:t>Zpřístupnění dat - </a:t>
            </a:r>
            <a:r>
              <a:rPr lang="cs-CZ" sz="2400"/>
              <a:t>nikdy neodhalit osobní údaje třetím stranám bez souhlasu dotyčné osoby nebo jiného rozumného ospravedlnění. To zahrnuje i rodiče, příbuzné a přátele zpracovatele údajů, kteří nemají právo na přístup k informacím bez souhlasu vlastníka  údajů. Osobní údaje mohou být legitimně sděleny třetím stranám pro účely související se splněním zákonných požadavků, ale pouze tehdy, pokud jsme ověřili totožnosti zájemců </a:t>
            </a:r>
            <a:br>
              <a:rPr lang="cs-CZ" sz="2400"/>
            </a:br>
            <a:r>
              <a:rPr lang="cs-CZ" sz="2400"/>
              <a:t>a jejich žádost je legitimní. Žádosti o osobní údaje mohou být  přijímány čas od času z organizací jako je policie, berní úřad atd.</a:t>
            </a:r>
            <a:endParaRPr lang="cs-CZ" sz="2400" b="1">
              <a:latin typeface="Trebuchet MS"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Obdélník 1"/>
          <p:cNvSpPr>
            <a:spLocks noChangeArrowheads="1"/>
          </p:cNvSpPr>
          <p:nvPr/>
        </p:nvSpPr>
        <p:spPr bwMode="auto">
          <a:xfrm>
            <a:off x="107950" y="188913"/>
            <a:ext cx="9036050" cy="954087"/>
          </a:xfrm>
          <a:prstGeom prst="rect">
            <a:avLst/>
          </a:prstGeom>
          <a:noFill/>
          <a:ln w="9525">
            <a:noFill/>
            <a:miter lim="800000"/>
            <a:headEnd/>
            <a:tailEnd/>
          </a:ln>
        </p:spPr>
        <p:txBody>
          <a:bodyPr>
            <a:spAutoFit/>
          </a:bodyPr>
          <a:lstStyle/>
          <a:p>
            <a:pPr algn="just"/>
            <a:r>
              <a:rPr lang="cs-CZ" sz="2800">
                <a:solidFill>
                  <a:srgbClr val="C00000"/>
                </a:solidFill>
                <a:latin typeface="Trebuchet MS" pitchFamily="34" charset="0"/>
              </a:rPr>
              <a:t>Z hlediska ochrany údajů před zničením musíme uvažovat o ochraně údajů před: </a:t>
            </a:r>
          </a:p>
        </p:txBody>
      </p:sp>
      <p:sp>
        <p:nvSpPr>
          <p:cNvPr id="3" name="Obdélník 2"/>
          <p:cNvSpPr/>
          <p:nvPr/>
        </p:nvSpPr>
        <p:spPr>
          <a:xfrm>
            <a:off x="468313" y="1341438"/>
            <a:ext cx="8280400" cy="4430712"/>
          </a:xfrm>
          <a:prstGeom prst="rect">
            <a:avLst/>
          </a:prstGeom>
        </p:spPr>
        <p:txBody>
          <a:bodyPr>
            <a:spAutoFit/>
          </a:bodyPr>
          <a:lstStyle/>
          <a:p>
            <a:pPr>
              <a:defRPr/>
            </a:pPr>
            <a:endParaRPr lang="cs-CZ" dirty="0"/>
          </a:p>
          <a:p>
            <a:pPr marL="457200" indent="-457200" algn="just">
              <a:buFont typeface="Wingdings" pitchFamily="2" charset="2"/>
              <a:buChar char="l"/>
              <a:defRPr/>
            </a:pPr>
            <a:r>
              <a:rPr lang="cs-CZ" sz="2400" b="1" i="1" dirty="0">
                <a:latin typeface="Trebuchet MS" pitchFamily="34" charset="0"/>
              </a:rPr>
              <a:t>chybami softwaru </a:t>
            </a:r>
            <a:r>
              <a:rPr lang="cs-CZ" sz="2400" dirty="0">
                <a:latin typeface="Trebuchet MS" pitchFamily="34" charset="0"/>
              </a:rPr>
              <a:t>- může nastat neotestovaná situace a systém znehodnotí údaje odstraněním nebo přepsáním,</a:t>
            </a:r>
          </a:p>
          <a:p>
            <a:pPr marL="457200" indent="-457200" algn="just">
              <a:buFont typeface="Wingdings" pitchFamily="2" charset="2"/>
              <a:buChar char="l"/>
              <a:defRPr/>
            </a:pPr>
            <a:r>
              <a:rPr lang="cs-CZ" sz="2400" b="1" i="1" dirty="0">
                <a:latin typeface="Trebuchet MS" pitchFamily="34" charset="0"/>
              </a:rPr>
              <a:t>poruchami hardwaru </a:t>
            </a:r>
            <a:r>
              <a:rPr lang="cs-CZ" sz="2400" dirty="0">
                <a:latin typeface="Trebuchet MS" pitchFamily="34" charset="0"/>
              </a:rPr>
              <a:t>- přírodní katastrofy, magnetické vyzařování, prozaické stárnutí materiálu nebo neočekávaná porucha pevného disku,</a:t>
            </a:r>
          </a:p>
          <a:p>
            <a:pPr marL="457200" indent="-457200" algn="just">
              <a:buFont typeface="Wingdings" pitchFamily="2" charset="2"/>
              <a:buChar char="l"/>
              <a:defRPr/>
            </a:pPr>
            <a:r>
              <a:rPr lang="cs-CZ" sz="2400" b="1" i="1" dirty="0">
                <a:latin typeface="Trebuchet MS" pitchFamily="34" charset="0"/>
              </a:rPr>
              <a:t>chybami uživatele </a:t>
            </a:r>
            <a:r>
              <a:rPr lang="cs-CZ" sz="2400" dirty="0">
                <a:latin typeface="Trebuchet MS" pitchFamily="34" charset="0"/>
              </a:rPr>
              <a:t>- tato kategorie je nejkritičtější, protože konání neznalého uživatele obvykle není možno odhadnout a dostatečně předvídat,</a:t>
            </a:r>
          </a:p>
          <a:p>
            <a:pPr marL="457200" indent="-457200" algn="just">
              <a:buFont typeface="Wingdings" pitchFamily="2" charset="2"/>
              <a:buChar char="l"/>
              <a:defRPr/>
            </a:pPr>
            <a:r>
              <a:rPr lang="cs-CZ" sz="2400" b="1" i="1" dirty="0">
                <a:latin typeface="Trebuchet MS" pitchFamily="34" charset="0"/>
              </a:rPr>
              <a:t>úmyslným konáním </a:t>
            </a:r>
            <a:r>
              <a:rPr lang="cs-CZ" sz="2400" dirty="0">
                <a:latin typeface="Trebuchet MS" pitchFamily="34" charset="0"/>
              </a:rPr>
              <a:t>- fyzický útok na počítačový systém za účelem zničení, krádeže atd.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Obdélník 1"/>
          <p:cNvSpPr>
            <a:spLocks noChangeArrowheads="1"/>
          </p:cNvSpPr>
          <p:nvPr/>
        </p:nvSpPr>
        <p:spPr bwMode="auto">
          <a:xfrm>
            <a:off x="179388" y="188913"/>
            <a:ext cx="8713787" cy="1938337"/>
          </a:xfrm>
          <a:prstGeom prst="rect">
            <a:avLst/>
          </a:prstGeom>
          <a:noFill/>
          <a:ln w="9525">
            <a:noFill/>
            <a:miter lim="800000"/>
            <a:headEnd/>
            <a:tailEnd/>
          </a:ln>
        </p:spPr>
        <p:txBody>
          <a:bodyPr>
            <a:spAutoFit/>
          </a:bodyPr>
          <a:lstStyle/>
          <a:p>
            <a:pPr algn="just"/>
            <a:r>
              <a:rPr lang="cs-CZ" sz="2400">
                <a:latin typeface="Trebuchet MS" pitchFamily="34" charset="0"/>
              </a:rPr>
              <a:t>Existuje mnoho různých řešení pro ochranu údajů, ale jako jednoznačně nejuniverzálnější je zálohování (archivace). </a:t>
            </a:r>
            <a:br>
              <a:rPr lang="cs-CZ" sz="2400">
                <a:latin typeface="Trebuchet MS" pitchFamily="34" charset="0"/>
              </a:rPr>
            </a:br>
            <a:r>
              <a:rPr lang="cs-CZ" sz="2400">
                <a:latin typeface="Trebuchet MS" pitchFamily="34" charset="0"/>
              </a:rPr>
              <a:t>V případě, že zálohy jsou umístěné v dostatečně vzdálené lokalitě, dokážou nám zabezpečit uchování údajů i v případě fyzických útoků na hardware nebo živelných katastrof. </a:t>
            </a:r>
          </a:p>
        </p:txBody>
      </p:sp>
      <p:pic>
        <p:nvPicPr>
          <p:cNvPr id="1030" name="Picture 6" descr="2/3"/>
          <p:cNvPicPr>
            <a:picLocks noChangeAspect="1" noChangeArrowheads="1"/>
          </p:cNvPicPr>
          <p:nvPr/>
        </p:nvPicPr>
        <p:blipFill>
          <a:blip r:embed="rId2"/>
          <a:srcRect/>
          <a:stretch>
            <a:fillRect/>
          </a:stretch>
        </p:blipFill>
        <p:spPr bwMode="auto">
          <a:xfrm>
            <a:off x="4716463" y="2708275"/>
            <a:ext cx="3810000" cy="3810000"/>
          </a:xfrm>
          <a:prstGeom prst="rect">
            <a:avLst/>
          </a:prstGeom>
          <a:noFill/>
          <a:ln w="9525">
            <a:noFill/>
            <a:miter lim="800000"/>
            <a:headEnd/>
            <a:tailEnd/>
          </a:ln>
        </p:spPr>
      </p:pic>
      <p:sp>
        <p:nvSpPr>
          <p:cNvPr id="6" name="Obdélník 5"/>
          <p:cNvSpPr>
            <a:spLocks noChangeArrowheads="1"/>
          </p:cNvSpPr>
          <p:nvPr/>
        </p:nvSpPr>
        <p:spPr bwMode="auto">
          <a:xfrm>
            <a:off x="395288" y="3789363"/>
            <a:ext cx="4572000" cy="1200150"/>
          </a:xfrm>
          <a:prstGeom prst="rect">
            <a:avLst/>
          </a:prstGeom>
          <a:noFill/>
          <a:ln w="9525">
            <a:noFill/>
            <a:miter lim="800000"/>
            <a:headEnd/>
            <a:tailEnd/>
          </a:ln>
        </p:spPr>
        <p:txBody>
          <a:bodyPr>
            <a:spAutoFit/>
          </a:bodyPr>
          <a:lstStyle/>
          <a:p>
            <a:pPr algn="just"/>
            <a:r>
              <a:rPr lang="cs-CZ">
                <a:latin typeface="Trebuchet MS" pitchFamily="34" charset="0"/>
              </a:rPr>
              <a:t>Datové úložiště pro max. 5x 3.5" HDD SATA/ SATA II, BeyondRAID, možnost mixovat kapacity disků, plně automatické, eSATA, FireWire 400/ 800, USB 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3000" fill="hold"/>
                                        <p:tgtEl>
                                          <p:spTgt spid="1030"/>
                                        </p:tgtEl>
                                        <p:attrNameLst>
                                          <p:attrName>ppt_x</p:attrName>
                                        </p:attrNameLst>
                                      </p:cBhvr>
                                      <p:tavLst>
                                        <p:tav tm="0">
                                          <p:val>
                                            <p:strVal val="1+#ppt_w/2"/>
                                          </p:val>
                                        </p:tav>
                                        <p:tav tm="100000">
                                          <p:val>
                                            <p:strVal val="#ppt_x"/>
                                          </p:val>
                                        </p:tav>
                                      </p:tavLst>
                                    </p:anim>
                                    <p:anim calcmode="lin" valueType="num">
                                      <p:cBhvr additive="base">
                                        <p:cTn id="8" dur="3000" fill="hold"/>
                                        <p:tgtEl>
                                          <p:spTgt spid="1030"/>
                                        </p:tgtEl>
                                        <p:attrNameLst>
                                          <p:attrName>ppt_y</p:attrName>
                                        </p:attrNameLst>
                                      </p:cBhvr>
                                      <p:tavLst>
                                        <p:tav tm="0">
                                          <p:val>
                                            <p:strVal val="#ppt_y"/>
                                          </p:val>
                                        </p:tav>
                                        <p:tav tm="100000">
                                          <p:val>
                                            <p:strVal val="#ppt_y"/>
                                          </p:val>
                                        </p:tav>
                                      </p:tavLst>
                                    </p:anim>
                                  </p:childTnLst>
                                </p:cTn>
                              </p:par>
                            </p:childTnLst>
                          </p:cTn>
                        </p:par>
                        <p:par>
                          <p:cTn id="9" fill="hold">
                            <p:stCondLst>
                              <p:cond delay="3000"/>
                            </p:stCondLst>
                            <p:childTnLst>
                              <p:par>
                                <p:cTn id="10" presetID="8" presetClass="entr" presetSubtype="16"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88913"/>
            <a:ext cx="9144000" cy="5908675"/>
          </a:xfrm>
          <a:prstGeom prst="rect">
            <a:avLst/>
          </a:prstGeom>
        </p:spPr>
        <p:txBody>
          <a:bodyPr>
            <a:spAutoFit/>
          </a:bodyPr>
          <a:lstStyle/>
          <a:p>
            <a:pPr>
              <a:defRPr/>
            </a:pPr>
            <a:endParaRPr lang="cs-CZ" dirty="0"/>
          </a:p>
          <a:p>
            <a:pPr marL="342900" indent="-342900" algn="just">
              <a:buFont typeface="+mj-lt"/>
              <a:buAutoNum type="arabicPeriod"/>
              <a:defRPr/>
            </a:pPr>
            <a:r>
              <a:rPr lang="cs-CZ" sz="2000" b="1" i="1" dirty="0">
                <a:latin typeface="Trebuchet MS" pitchFamily="34" charset="0"/>
              </a:rPr>
              <a:t>Vytváření záložních kopií - </a:t>
            </a:r>
            <a:r>
              <a:rPr lang="cs-CZ" sz="2000" dirty="0">
                <a:latin typeface="Trebuchet MS" pitchFamily="34" charset="0"/>
              </a:rPr>
              <a:t>je zřejmě nejčastější formou zálohování. Údaje se v určených časových intervalech kopírují a ukládají na archívní zařízení (DVD, páska, záložní HDD). </a:t>
            </a:r>
          </a:p>
          <a:p>
            <a:pPr marL="342900" indent="-342900" algn="just">
              <a:buFont typeface="+mj-lt"/>
              <a:buAutoNum type="arabicPeriod"/>
              <a:defRPr/>
            </a:pPr>
            <a:r>
              <a:rPr lang="cs-CZ" sz="2000" b="1" i="1" dirty="0">
                <a:latin typeface="Trebuchet MS" pitchFamily="34" charset="0"/>
              </a:rPr>
              <a:t>Vícenásobné kopie souboru - </a:t>
            </a:r>
            <a:r>
              <a:rPr lang="cs-CZ" sz="2000" dirty="0">
                <a:latin typeface="Trebuchet MS" pitchFamily="34" charset="0"/>
              </a:rPr>
              <a:t>jsou vytvářené během ukládání údajů</a:t>
            </a:r>
            <a:br>
              <a:rPr lang="cs-CZ" sz="2000" dirty="0">
                <a:latin typeface="Trebuchet MS" pitchFamily="34" charset="0"/>
              </a:rPr>
            </a:br>
            <a:r>
              <a:rPr lang="cs-CZ" sz="2000" dirty="0">
                <a:latin typeface="Trebuchet MS" pitchFamily="34" charset="0"/>
              </a:rPr>
              <a:t> v systému. Tato technika vyžaduje zapojení více pevných disků, na které se údaje ukládají současně - obsah jednoho se zrcadlí na druhý.</a:t>
            </a:r>
            <a:endParaRPr lang="cs-CZ" sz="2000" i="1" dirty="0">
              <a:latin typeface="Trebuchet MS" pitchFamily="34" charset="0"/>
            </a:endParaRPr>
          </a:p>
          <a:p>
            <a:pPr marL="342900" indent="-342900" algn="just">
              <a:buFont typeface="+mj-lt"/>
              <a:buAutoNum type="arabicPeriod"/>
              <a:defRPr/>
            </a:pPr>
            <a:r>
              <a:rPr lang="cs-CZ" sz="2000" b="1" i="1" dirty="0" err="1">
                <a:latin typeface="Trebuchet MS" pitchFamily="34" charset="0"/>
              </a:rPr>
              <a:t>Versionování</a:t>
            </a:r>
            <a:r>
              <a:rPr lang="cs-CZ" sz="2000" b="1" i="1" dirty="0">
                <a:latin typeface="Trebuchet MS" pitchFamily="34" charset="0"/>
              </a:rPr>
              <a:t> záloh </a:t>
            </a:r>
            <a:r>
              <a:rPr lang="cs-CZ" sz="2000" dirty="0">
                <a:latin typeface="Trebuchet MS" pitchFamily="34" charset="0"/>
              </a:rPr>
              <a:t>- vytváří se více verzí záloh, na záznamovém médiu se ponechá původní soubor a přidá se k němu nový - tak máme k dispozici více generací záloh a v případě odhalení problému můžeme postupovat zpětně až k jeho vzniku. </a:t>
            </a:r>
          </a:p>
          <a:p>
            <a:pPr marL="342900" indent="-342900" algn="just">
              <a:buFont typeface="+mj-lt"/>
              <a:buAutoNum type="arabicPeriod"/>
              <a:defRPr/>
            </a:pPr>
            <a:r>
              <a:rPr lang="cs-CZ" sz="2000" b="1" i="1" dirty="0">
                <a:latin typeface="Trebuchet MS" pitchFamily="34" charset="0"/>
              </a:rPr>
              <a:t>Inkrementální kopírování </a:t>
            </a:r>
            <a:r>
              <a:rPr lang="cs-CZ" sz="2000" dirty="0">
                <a:latin typeface="Trebuchet MS" pitchFamily="34" charset="0"/>
              </a:rPr>
              <a:t>- skládá se z vytvoření kompletní zálohy označené jako </a:t>
            </a:r>
            <a:r>
              <a:rPr lang="cs-CZ" sz="2000" i="1" dirty="0">
                <a:latin typeface="Trebuchet MS" pitchFamily="34" charset="0"/>
              </a:rPr>
              <a:t>kontrolní bod a následně jen ze zálohování změněných údajů. V případě poruchy obnovíme kompletní zálohu a následně přepisujeme změněné údaje.</a:t>
            </a:r>
          </a:p>
          <a:p>
            <a:pPr marL="342900" indent="-342900" algn="just">
              <a:buFont typeface="+mj-lt"/>
              <a:buAutoNum type="arabicPeriod"/>
              <a:defRPr/>
            </a:pPr>
            <a:r>
              <a:rPr lang="cs-CZ" sz="2000" b="1" i="1" dirty="0">
                <a:latin typeface="Trebuchet MS" pitchFamily="34" charset="0"/>
              </a:rPr>
              <a:t>Zaznamenávání změn </a:t>
            </a:r>
            <a:r>
              <a:rPr lang="cs-CZ" sz="2000" dirty="0">
                <a:latin typeface="Trebuchet MS" pitchFamily="34" charset="0"/>
              </a:rPr>
              <a:t>- opět využívá kontrolní bod, od kterého se nezaznamenávají změněné údaje, ale realizované změny (změněná položka, původní hodnota, nová hodnota), které se ukládají v samostatném souboru označovaném jako žurnálový. </a:t>
            </a:r>
          </a:p>
        </p:txBody>
      </p:sp>
      <p:sp>
        <p:nvSpPr>
          <p:cNvPr id="26626" name="TextovéPole 2"/>
          <p:cNvSpPr txBox="1">
            <a:spLocks noChangeArrowheads="1"/>
          </p:cNvSpPr>
          <p:nvPr/>
        </p:nvSpPr>
        <p:spPr bwMode="auto">
          <a:xfrm>
            <a:off x="250825" y="0"/>
            <a:ext cx="3314700" cy="461963"/>
          </a:xfrm>
          <a:prstGeom prst="rect">
            <a:avLst/>
          </a:prstGeom>
          <a:noFill/>
          <a:ln w="9525">
            <a:noFill/>
            <a:miter lim="800000"/>
            <a:headEnd/>
            <a:tailEnd/>
          </a:ln>
        </p:spPr>
        <p:txBody>
          <a:bodyPr wrap="none">
            <a:spAutoFit/>
          </a:bodyPr>
          <a:lstStyle/>
          <a:p>
            <a:r>
              <a:rPr lang="cs-CZ" sz="2400" b="1" i="1">
                <a:solidFill>
                  <a:srgbClr val="C00000"/>
                </a:solidFill>
                <a:latin typeface="Trebuchet MS" pitchFamily="34" charset="0"/>
              </a:rPr>
              <a:t>Druhy zálohování dat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1331640" y="620688"/>
            <a:ext cx="6552727" cy="10800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cs-CZ"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Pracovní list</a:t>
            </a:r>
          </a:p>
        </p:txBody>
      </p:sp>
      <p:pic>
        <p:nvPicPr>
          <p:cNvPr id="27650" name="Picture 2"/>
          <p:cNvPicPr>
            <a:picLocks noChangeAspect="1" noChangeArrowheads="1"/>
          </p:cNvPicPr>
          <p:nvPr/>
        </p:nvPicPr>
        <p:blipFill>
          <a:blip r:embed="rId2"/>
          <a:srcRect/>
          <a:stretch>
            <a:fillRect/>
          </a:stretch>
        </p:blipFill>
        <p:spPr bwMode="auto">
          <a:xfrm>
            <a:off x="4284663" y="2420938"/>
            <a:ext cx="4032250" cy="364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ovéPole 1"/>
          <p:cNvSpPr txBox="1">
            <a:spLocks noChangeArrowheads="1"/>
          </p:cNvSpPr>
          <p:nvPr/>
        </p:nvSpPr>
        <p:spPr bwMode="auto">
          <a:xfrm>
            <a:off x="107950" y="692150"/>
            <a:ext cx="8785225" cy="4362450"/>
          </a:xfrm>
          <a:prstGeom prst="rect">
            <a:avLst/>
          </a:prstGeom>
          <a:noFill/>
          <a:ln w="9525">
            <a:noFill/>
            <a:miter lim="800000"/>
            <a:headEnd/>
            <a:tailEnd/>
          </a:ln>
        </p:spPr>
        <p:txBody>
          <a:bodyPr>
            <a:spAutoFit/>
          </a:bodyPr>
          <a:lstStyle/>
          <a:p>
            <a:pPr marL="514350" indent="-514350" algn="just">
              <a:buFont typeface="Lucida Sans Unicode" pitchFamily="34" charset="0"/>
              <a:buAutoNum type="arabicPeriod"/>
            </a:pPr>
            <a:r>
              <a:rPr lang="cs-CZ" sz="2800" b="1" i="1">
                <a:latin typeface="Trebuchet MS" pitchFamily="34" charset="0"/>
              </a:rPr>
              <a:t>Úkol</a:t>
            </a:r>
          </a:p>
          <a:p>
            <a:pPr marL="1428750" lvl="2" indent="-514350" algn="just">
              <a:buFont typeface="Wingdings" pitchFamily="2" charset="2"/>
              <a:buChar char="l"/>
            </a:pPr>
            <a:r>
              <a:rPr lang="cs-CZ" sz="2800">
                <a:latin typeface="Trebuchet MS" pitchFamily="34" charset="0"/>
              </a:rPr>
              <a:t>Na serv</a:t>
            </a:r>
            <a:r>
              <a:rPr lang="cs-CZ" sz="2800"/>
              <a:t>e</a:t>
            </a:r>
            <a:r>
              <a:rPr lang="cs-CZ" sz="2800">
                <a:latin typeface="Trebuchet MS" pitchFamily="34" charset="0"/>
              </a:rPr>
              <a:t>rech zabývajících se prodejem </a:t>
            </a:r>
            <a:br>
              <a:rPr lang="cs-CZ" sz="2800">
                <a:latin typeface="Trebuchet MS" pitchFamily="34" charset="0"/>
              </a:rPr>
            </a:br>
            <a:r>
              <a:rPr lang="cs-CZ" sz="2800">
                <a:latin typeface="Trebuchet MS" pitchFamily="34" charset="0"/>
              </a:rPr>
              <a:t>a distribucí hardware, najděte technická zařízení, které slouží k ukládání dat a jejich zálohování.</a:t>
            </a:r>
          </a:p>
          <a:p>
            <a:pPr marL="514350" indent="-514350" algn="just">
              <a:buFont typeface="Lucida Sans Unicode" pitchFamily="34" charset="0"/>
              <a:buAutoNum type="arabicPeriod"/>
            </a:pPr>
            <a:r>
              <a:rPr lang="cs-CZ" sz="2800" b="1" i="1">
                <a:latin typeface="Trebuchet MS" pitchFamily="34" charset="0"/>
              </a:rPr>
              <a:t>Úkol</a:t>
            </a:r>
          </a:p>
          <a:p>
            <a:pPr marL="1428750" lvl="2" indent="-514350" algn="just">
              <a:buFont typeface="Wingdings" pitchFamily="2" charset="2"/>
              <a:buChar char="l"/>
            </a:pPr>
            <a:r>
              <a:rPr lang="cs-CZ" sz="2800">
                <a:latin typeface="Trebuchet MS" pitchFamily="34" charset="0"/>
              </a:rPr>
              <a:t>Stručně charakterizujete</a:t>
            </a:r>
            <a:r>
              <a:rPr lang="cs-CZ" sz="2800"/>
              <a:t>, </a:t>
            </a:r>
            <a:r>
              <a:rPr lang="cs-CZ" sz="2800">
                <a:latin typeface="Trebuchet MS" pitchFamily="34" charset="0"/>
              </a:rPr>
              <a:t>co zahrnuje dodržování bezpečnostních pravidel ochrany údajů.</a:t>
            </a:r>
          </a:p>
          <a:p>
            <a:pPr marL="971550" lvl="1" indent="-514350" algn="just"/>
            <a:endParaRPr lang="cs-CZ" sz="2800" b="1" i="1">
              <a:latin typeface="Trebuchet MS"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557536" y="907529"/>
            <a:ext cx="7784503"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cs-C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Test a ověření znalostí</a:t>
            </a:r>
            <a:endParaRPr lang="cs-CZ"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9698" name="Picture 2"/>
          <p:cNvPicPr>
            <a:picLocks noChangeAspect="1" noChangeArrowheads="1"/>
          </p:cNvPicPr>
          <p:nvPr/>
        </p:nvPicPr>
        <p:blipFill>
          <a:blip r:embed="rId2"/>
          <a:srcRect/>
          <a:stretch>
            <a:fillRect/>
          </a:stretch>
        </p:blipFill>
        <p:spPr bwMode="auto">
          <a:xfrm>
            <a:off x="5886450" y="3643313"/>
            <a:ext cx="2700338" cy="2306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ovéPole 1"/>
          <p:cNvSpPr txBox="1">
            <a:spLocks noChangeArrowheads="1"/>
          </p:cNvSpPr>
          <p:nvPr/>
        </p:nvSpPr>
        <p:spPr bwMode="auto">
          <a:xfrm>
            <a:off x="107950" y="908050"/>
            <a:ext cx="9036050" cy="4678363"/>
          </a:xfrm>
          <a:prstGeom prst="rect">
            <a:avLst/>
          </a:prstGeom>
          <a:noFill/>
          <a:ln w="9525">
            <a:noFill/>
            <a:miter lim="800000"/>
            <a:headEnd/>
            <a:tailEnd/>
          </a:ln>
        </p:spPr>
        <p:txBody>
          <a:bodyPr>
            <a:spAutoFit/>
          </a:bodyPr>
          <a:lstStyle/>
          <a:p>
            <a:pPr marL="342900" indent="-342900" algn="just">
              <a:buFont typeface="Lucida Sans Unicode" pitchFamily="34" charset="0"/>
              <a:buAutoNum type="arabicPeriod"/>
            </a:pPr>
            <a:r>
              <a:rPr lang="cs-CZ" sz="2800">
                <a:latin typeface="Trebuchet MS" pitchFamily="34" charset="0"/>
              </a:rPr>
              <a:t>Vytváření bezpečnostních kopií?</a:t>
            </a:r>
          </a:p>
          <a:p>
            <a:pPr marL="342900" indent="-342900" algn="just"/>
            <a:endParaRPr lang="cs-CZ" sz="2800">
              <a:latin typeface="Trebuchet MS" pitchFamily="34" charset="0"/>
            </a:endParaRPr>
          </a:p>
          <a:p>
            <a:pPr marL="971550" lvl="1" indent="-514350" algn="just">
              <a:buFont typeface="Lucida Sans Unicode" pitchFamily="34" charset="0"/>
              <a:buAutoNum type="alphaLcParenR"/>
            </a:pPr>
            <a:r>
              <a:rPr lang="cs-CZ" sz="2800">
                <a:latin typeface="Trebuchet MS" pitchFamily="34" charset="0"/>
              </a:rPr>
              <a:t>V určených časových intervalech se kopírují </a:t>
            </a:r>
            <a:br>
              <a:rPr lang="cs-CZ" sz="2800">
                <a:latin typeface="Trebuchet MS" pitchFamily="34" charset="0"/>
              </a:rPr>
            </a:br>
            <a:r>
              <a:rPr lang="cs-CZ" sz="2800">
                <a:latin typeface="Trebuchet MS" pitchFamily="34" charset="0"/>
              </a:rPr>
              <a:t>a ukládají data na archívní zařízení.</a:t>
            </a:r>
          </a:p>
          <a:p>
            <a:pPr marL="971550" lvl="1" indent="-514350" algn="just">
              <a:buFont typeface="Lucida Sans Unicode" pitchFamily="34" charset="0"/>
              <a:buAutoNum type="alphaLcParenR"/>
            </a:pPr>
            <a:r>
              <a:rPr lang="cs-CZ" sz="2800">
                <a:latin typeface="Trebuchet MS" pitchFamily="34" charset="0"/>
              </a:rPr>
              <a:t>Data </a:t>
            </a:r>
            <a:r>
              <a:rPr lang="cs-CZ" sz="2800"/>
              <a:t> a údaje </a:t>
            </a:r>
            <a:r>
              <a:rPr lang="cs-CZ" sz="2800">
                <a:latin typeface="Trebuchet MS" pitchFamily="34" charset="0"/>
              </a:rPr>
              <a:t>se ukládají současně  na více  pevných disků</a:t>
            </a:r>
            <a:r>
              <a:rPr lang="cs-CZ" sz="2800"/>
              <a:t>.</a:t>
            </a:r>
          </a:p>
          <a:p>
            <a:pPr marL="971550" lvl="1" indent="-514350" algn="just">
              <a:buFont typeface="Lucida Sans Unicode" pitchFamily="34" charset="0"/>
              <a:buAutoNum type="alphaLcParenR"/>
            </a:pPr>
            <a:r>
              <a:rPr lang="cs-CZ" sz="2800">
                <a:latin typeface="Trebuchet MS" pitchFamily="34" charset="0"/>
              </a:rPr>
              <a:t>Vytváří se více verzí záloh, na záznamovém médiu se ponechá původní soubor a přidá se </a:t>
            </a:r>
            <a:br>
              <a:rPr lang="cs-CZ" sz="2800">
                <a:latin typeface="Trebuchet MS" pitchFamily="34" charset="0"/>
              </a:rPr>
            </a:br>
            <a:r>
              <a:rPr lang="cs-CZ" sz="2800">
                <a:latin typeface="Trebuchet MS" pitchFamily="34" charset="0"/>
              </a:rPr>
              <a:t>k němu nový.</a:t>
            </a:r>
          </a:p>
          <a:p>
            <a:pPr marL="971550" lvl="1" indent="-514350" algn="just">
              <a:buFont typeface="Lucida Sans Unicode" pitchFamily="34" charset="0"/>
              <a:buAutoNum type="alphaLcParenR"/>
            </a:pPr>
            <a:endParaRPr lang="cs-CZ" sz="2800">
              <a:latin typeface="Trebuchet MS" pitchFamily="34" charset="0"/>
            </a:endParaRPr>
          </a:p>
          <a:p>
            <a:pPr marL="342900" indent="-342900"/>
            <a:endParaRPr lang="cs-CZ"/>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Obdélník 1"/>
          <p:cNvSpPr>
            <a:spLocks noChangeArrowheads="1"/>
          </p:cNvSpPr>
          <p:nvPr/>
        </p:nvSpPr>
        <p:spPr bwMode="auto">
          <a:xfrm>
            <a:off x="179388" y="1268413"/>
            <a:ext cx="8640762" cy="3970337"/>
          </a:xfrm>
          <a:prstGeom prst="rect">
            <a:avLst/>
          </a:prstGeom>
          <a:noFill/>
          <a:ln w="9525">
            <a:noFill/>
            <a:miter lim="800000"/>
            <a:headEnd/>
            <a:tailEnd/>
          </a:ln>
        </p:spPr>
        <p:txBody>
          <a:bodyPr>
            <a:spAutoFit/>
          </a:bodyPr>
          <a:lstStyle/>
          <a:p>
            <a:pPr marL="514350" indent="-514350" algn="just">
              <a:buFont typeface="Lucida Sans Unicode" pitchFamily="34" charset="0"/>
              <a:buAutoNum type="arabicPeriod" startAt="2"/>
            </a:pPr>
            <a:r>
              <a:rPr lang="cs-CZ" sz="2800">
                <a:latin typeface="Trebuchet MS" pitchFamily="34" charset="0"/>
              </a:rPr>
              <a:t>Versionování záloh představuje?</a:t>
            </a:r>
          </a:p>
          <a:p>
            <a:pPr marL="514350" indent="-514350" algn="just"/>
            <a:endParaRPr lang="cs-CZ" sz="2800">
              <a:latin typeface="Trebuchet MS" pitchFamily="34" charset="0"/>
            </a:endParaRPr>
          </a:p>
          <a:p>
            <a:pPr marL="971550" lvl="1" indent="-514350" algn="just">
              <a:buFont typeface="Lucida Sans Unicode" pitchFamily="34" charset="0"/>
              <a:buAutoNum type="alphaLcParenR"/>
            </a:pPr>
            <a:r>
              <a:rPr lang="cs-CZ" sz="2800">
                <a:latin typeface="Trebuchet MS" pitchFamily="34" charset="0"/>
              </a:rPr>
              <a:t>V určených časových intervalech se kopírují </a:t>
            </a:r>
            <a:br>
              <a:rPr lang="cs-CZ" sz="2800">
                <a:latin typeface="Trebuchet MS" pitchFamily="34" charset="0"/>
              </a:rPr>
            </a:br>
            <a:r>
              <a:rPr lang="cs-CZ" sz="2800">
                <a:latin typeface="Trebuchet MS" pitchFamily="34" charset="0"/>
              </a:rPr>
              <a:t>a ukládají data na archívní zařízení.</a:t>
            </a:r>
          </a:p>
          <a:p>
            <a:pPr marL="971550" lvl="1" indent="-514350" algn="just">
              <a:buFont typeface="Lucida Sans Unicode" pitchFamily="34" charset="0"/>
              <a:buAutoNum type="alphaLcParenR"/>
            </a:pPr>
            <a:r>
              <a:rPr lang="cs-CZ" sz="2800">
                <a:latin typeface="Trebuchet MS" pitchFamily="34" charset="0"/>
              </a:rPr>
              <a:t>Vytváří se více verzí záloh, na záznamovém médiu se ponechá původní soubor a přidá se </a:t>
            </a:r>
            <a:br>
              <a:rPr lang="cs-CZ" sz="2800">
                <a:latin typeface="Trebuchet MS" pitchFamily="34" charset="0"/>
              </a:rPr>
            </a:br>
            <a:r>
              <a:rPr lang="cs-CZ" sz="2800">
                <a:latin typeface="Trebuchet MS" pitchFamily="34" charset="0"/>
              </a:rPr>
              <a:t>k němu nový.</a:t>
            </a:r>
          </a:p>
          <a:p>
            <a:pPr marL="971550" lvl="1" indent="-514350" algn="just">
              <a:buFont typeface="Lucida Sans Unicode" pitchFamily="34" charset="0"/>
              <a:buAutoNum type="alphaLcParenR"/>
            </a:pPr>
            <a:r>
              <a:rPr lang="cs-CZ" sz="2800">
                <a:latin typeface="Trebuchet MS" pitchFamily="34" charset="0"/>
              </a:rPr>
              <a:t>Data</a:t>
            </a:r>
            <a:r>
              <a:rPr lang="cs-CZ" sz="2800"/>
              <a:t> a</a:t>
            </a:r>
            <a:r>
              <a:rPr lang="cs-CZ" sz="2800">
                <a:latin typeface="Trebuchet MS" pitchFamily="34" charset="0"/>
              </a:rPr>
              <a:t> údaje</a:t>
            </a:r>
            <a:r>
              <a:rPr lang="cs-CZ" sz="2800"/>
              <a:t> se</a:t>
            </a:r>
            <a:r>
              <a:rPr lang="cs-CZ" sz="2800">
                <a:latin typeface="Trebuchet MS" pitchFamily="34" charset="0"/>
              </a:rPr>
              <a:t> ukládají současně  na více  pevných disků</a:t>
            </a:r>
            <a:r>
              <a:rPr lang="cs-CZ" sz="280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Obdélník 1"/>
          <p:cNvSpPr>
            <a:spLocks noChangeArrowheads="1"/>
          </p:cNvSpPr>
          <p:nvPr/>
        </p:nvSpPr>
        <p:spPr bwMode="auto">
          <a:xfrm>
            <a:off x="179388" y="692150"/>
            <a:ext cx="8713787" cy="4400550"/>
          </a:xfrm>
          <a:prstGeom prst="rect">
            <a:avLst/>
          </a:prstGeom>
          <a:noFill/>
          <a:ln w="9525">
            <a:noFill/>
            <a:miter lim="800000"/>
            <a:headEnd/>
            <a:tailEnd/>
          </a:ln>
        </p:spPr>
        <p:txBody>
          <a:bodyPr>
            <a:spAutoFit/>
          </a:bodyPr>
          <a:lstStyle/>
          <a:p>
            <a:pPr marL="514350" indent="-514350" algn="just"/>
            <a:r>
              <a:rPr lang="cs-CZ" sz="2800">
                <a:latin typeface="Trebuchet MS" pitchFamily="34" charset="0"/>
              </a:rPr>
              <a:t>3. Zaznamenávání změn?</a:t>
            </a:r>
          </a:p>
          <a:p>
            <a:pPr marL="514350" indent="-514350" algn="just"/>
            <a:endParaRPr lang="cs-CZ" sz="2800">
              <a:latin typeface="Trebuchet MS" pitchFamily="34" charset="0"/>
            </a:endParaRPr>
          </a:p>
          <a:p>
            <a:pPr marL="971550" lvl="1" indent="-514350" algn="just">
              <a:buFont typeface="Lucida Sans Unicode" pitchFamily="34" charset="0"/>
              <a:buAutoNum type="alphaLcParenR"/>
            </a:pPr>
            <a:r>
              <a:rPr lang="cs-CZ" sz="2800">
                <a:latin typeface="Trebuchet MS" pitchFamily="34" charset="0"/>
              </a:rPr>
              <a:t>V určených časových intervalech se kopírují </a:t>
            </a:r>
            <a:br>
              <a:rPr lang="cs-CZ" sz="2800">
                <a:latin typeface="Trebuchet MS" pitchFamily="34" charset="0"/>
              </a:rPr>
            </a:br>
            <a:r>
              <a:rPr lang="cs-CZ" sz="2800">
                <a:latin typeface="Trebuchet MS" pitchFamily="34" charset="0"/>
              </a:rPr>
              <a:t>a ukládají data na archívní zařízení.</a:t>
            </a:r>
          </a:p>
          <a:p>
            <a:pPr marL="971550" lvl="1" indent="-514350" algn="just">
              <a:buFont typeface="Lucida Sans Unicode" pitchFamily="34" charset="0"/>
              <a:buAutoNum type="alphaLcParenR"/>
            </a:pPr>
            <a:r>
              <a:rPr lang="cs-CZ" sz="2800">
                <a:latin typeface="Trebuchet MS" pitchFamily="34" charset="0"/>
              </a:rPr>
              <a:t>Využívá kontrolní bod, od kterého se nezaznamenávají změněné údaje, ale realizované změny. </a:t>
            </a:r>
          </a:p>
          <a:p>
            <a:pPr marL="971550" lvl="1" indent="-514350" algn="just">
              <a:buFont typeface="Lucida Sans Unicode" pitchFamily="34" charset="0"/>
              <a:buAutoNum type="alphaLcParenR"/>
            </a:pPr>
            <a:r>
              <a:rPr lang="cs-CZ" sz="2800">
                <a:latin typeface="Trebuchet MS" pitchFamily="34" charset="0"/>
              </a:rPr>
              <a:t>Vytváří se více verzí záloh, na záznamovém médiu se ponechá původní soubor a přidá se </a:t>
            </a:r>
            <a:br>
              <a:rPr lang="cs-CZ" sz="2800">
                <a:latin typeface="Trebuchet MS" pitchFamily="34" charset="0"/>
              </a:rPr>
            </a:br>
            <a:r>
              <a:rPr lang="cs-CZ" sz="2800">
                <a:latin typeface="Trebuchet MS" pitchFamily="34" charset="0"/>
              </a:rPr>
              <a:t>k němu nový.</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cs-CZ">
              <a:latin typeface="Lucida Sans Unicode" pitchFamily="34" charset="0"/>
            </a:endParaRPr>
          </a:p>
        </p:txBody>
      </p:sp>
      <p:sp>
        <p:nvSpPr>
          <p:cNvPr id="1536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cs-CZ">
              <a:latin typeface="Lucida Sans Unicode" pitchFamily="34" charset="0"/>
            </a:endParaRPr>
          </a:p>
        </p:txBody>
      </p:sp>
      <p:sp>
        <p:nvSpPr>
          <p:cNvPr id="15363" name="Rectangle 6"/>
          <p:cNvSpPr>
            <a:spLocks noChangeArrowheads="1"/>
          </p:cNvSpPr>
          <p:nvPr/>
        </p:nvSpPr>
        <p:spPr bwMode="auto">
          <a:xfrm>
            <a:off x="2268538" y="5805488"/>
            <a:ext cx="6624637" cy="549275"/>
          </a:xfrm>
          <a:prstGeom prst="rect">
            <a:avLst/>
          </a:prstGeom>
          <a:noFill/>
          <a:ln w="9525">
            <a:noFill/>
            <a:miter lim="800000"/>
            <a:headEnd/>
            <a:tailEnd/>
          </a:ln>
        </p:spPr>
        <p:txBody>
          <a:bodyPr anchor="ctr">
            <a:spAutoFit/>
          </a:bodyPr>
          <a:lstStyle/>
          <a:p>
            <a:r>
              <a:rPr lang="cs-CZ" sz="1000" i="1">
                <a:latin typeface="Trebuchet MS" pitchFamily="34" charset="0"/>
                <a:ea typeface="Times New Roman" pitchFamily="18" charset="0"/>
                <a:cs typeface="Arial" charset="0"/>
              </a:rPr>
              <a:t>Tento výukový materiál je plně v souladu s Autorským zákonem (jsou zde dodržována všechna autorská práva) Pokud není uvedeno jinak, autorem textů a obrázků je Ing. Josef Bulka.</a:t>
            </a:r>
          </a:p>
          <a:p>
            <a:r>
              <a:rPr lang="cs-CZ" sz="1000" i="1">
                <a:latin typeface="Trebuchet MS" pitchFamily="34" charset="0"/>
                <a:ea typeface="Times New Roman" pitchFamily="18" charset="0"/>
                <a:cs typeface="Arial" charset="0"/>
              </a:rPr>
              <a:t>.</a:t>
            </a:r>
          </a:p>
        </p:txBody>
      </p:sp>
      <p:pic>
        <p:nvPicPr>
          <p:cNvPr id="15364" name="Obrázek 2" descr="OPVK_hor_zakladni_logolink_CB_cz.jpg"/>
          <p:cNvPicPr>
            <a:picLocks noChangeAspect="1"/>
          </p:cNvPicPr>
          <p:nvPr/>
        </p:nvPicPr>
        <p:blipFill>
          <a:blip r:embed="rId2"/>
          <a:srcRect/>
          <a:stretch>
            <a:fillRect/>
          </a:stretch>
        </p:blipFill>
        <p:spPr bwMode="auto">
          <a:xfrm>
            <a:off x="179388" y="260350"/>
            <a:ext cx="4032250" cy="860425"/>
          </a:xfrm>
          <a:prstGeom prst="rect">
            <a:avLst/>
          </a:prstGeom>
          <a:noFill/>
          <a:ln w="9525">
            <a:noFill/>
            <a:miter lim="800000"/>
            <a:headEnd/>
            <a:tailEnd/>
          </a:ln>
        </p:spPr>
      </p:pic>
      <p:graphicFrame>
        <p:nvGraphicFramePr>
          <p:cNvPr id="9" name="Tabulka 8"/>
          <p:cNvGraphicFramePr>
            <a:graphicFrameLocks noGrp="1"/>
          </p:cNvGraphicFramePr>
          <p:nvPr/>
        </p:nvGraphicFramePr>
        <p:xfrm>
          <a:off x="4067175" y="981075"/>
          <a:ext cx="4500563" cy="4756150"/>
        </p:xfrm>
        <a:graphic>
          <a:graphicData uri="http://schemas.openxmlformats.org/drawingml/2006/table">
            <a:tbl>
              <a:tblPr/>
              <a:tblGrid>
                <a:gridCol w="2054433"/>
                <a:gridCol w="2445782"/>
              </a:tblGrid>
              <a:tr h="534265">
                <a:tc>
                  <a:txBody>
                    <a:bodyPr/>
                    <a:lstStyle/>
                    <a:p>
                      <a:pPr>
                        <a:lnSpc>
                          <a:spcPct val="115000"/>
                        </a:lnSpc>
                        <a:spcAft>
                          <a:spcPts val="1000"/>
                        </a:spcAft>
                      </a:pPr>
                      <a:r>
                        <a:rPr lang="cs-CZ" sz="1200" b="1" dirty="0">
                          <a:latin typeface="Trebuchet MS"/>
                          <a:ea typeface="Calibri"/>
                          <a:cs typeface="Times New Roman"/>
                        </a:rPr>
                        <a:t>Časový harmonogram </a:t>
                      </a:r>
                      <a:endParaRPr lang="cs-CZ" sz="1200" dirty="0">
                        <a:latin typeface="Calibri"/>
                        <a:ea typeface="Calibri"/>
                        <a:cs typeface="Times New Roman"/>
                      </a:endParaRPr>
                    </a:p>
                  </a:txBody>
                  <a:tcPr marL="58698" marR="58698" marT="103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cs-CZ" sz="1200" dirty="0" smtClean="0">
                          <a:latin typeface="Trebuchet MS"/>
                          <a:ea typeface="Calibri"/>
                          <a:cs typeface="Times New Roman"/>
                        </a:rPr>
                        <a:t>1</a:t>
                      </a:r>
                      <a:r>
                        <a:rPr lang="cs-CZ" sz="1200" baseline="0" dirty="0" smtClean="0">
                          <a:latin typeface="Trebuchet MS"/>
                          <a:ea typeface="Calibri"/>
                          <a:cs typeface="Times New Roman"/>
                        </a:rPr>
                        <a:t> </a:t>
                      </a:r>
                      <a:r>
                        <a:rPr lang="cs-CZ" sz="1200" baseline="0" smtClean="0">
                          <a:latin typeface="Trebuchet MS"/>
                          <a:ea typeface="Calibri"/>
                          <a:cs typeface="Times New Roman"/>
                        </a:rPr>
                        <a:t>vyučovací hodina</a:t>
                      </a:r>
                      <a:endParaRPr lang="cs-CZ" sz="1200" dirty="0">
                        <a:latin typeface="Calibri"/>
                        <a:ea typeface="Calibri"/>
                        <a:cs typeface="Times New Roman"/>
                      </a:endParaRPr>
                    </a:p>
                  </a:txBody>
                  <a:tcPr marL="58698" marR="58698" marT="103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7780">
                <a:tc>
                  <a:txBody>
                    <a:bodyPr/>
                    <a:lstStyle/>
                    <a:p>
                      <a:pPr>
                        <a:lnSpc>
                          <a:spcPct val="115000"/>
                        </a:lnSpc>
                        <a:spcAft>
                          <a:spcPts val="1000"/>
                        </a:spcAft>
                      </a:pPr>
                      <a:r>
                        <a:rPr lang="cs-CZ" sz="1200" b="1" dirty="0">
                          <a:latin typeface="Trebuchet MS"/>
                          <a:ea typeface="Calibri"/>
                          <a:cs typeface="Times New Roman"/>
                        </a:rPr>
                        <a:t>Použitá literatura a zdroje</a:t>
                      </a:r>
                      <a:endParaRPr lang="cs-CZ" sz="1200" dirty="0">
                        <a:latin typeface="Calibri"/>
                        <a:ea typeface="Calibri"/>
                        <a:cs typeface="Times New Roman"/>
                      </a:endParaRPr>
                    </a:p>
                  </a:txBody>
                  <a:tcPr marL="58698" marR="58698" marT="103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cs-CZ" sz="1200" dirty="0">
                          <a:latin typeface="Trebuchet MS"/>
                          <a:ea typeface="Calibri"/>
                          <a:cs typeface="Times New Roman"/>
                        </a:rPr>
                        <a:t>Internet – </a:t>
                      </a:r>
                      <a:r>
                        <a:rPr lang="cs-CZ" sz="1200" dirty="0" err="1">
                          <a:latin typeface="Trebuchet MS"/>
                          <a:ea typeface="Calibri"/>
                          <a:cs typeface="Times New Roman"/>
                        </a:rPr>
                        <a:t>Wikipedia</a:t>
                      </a:r>
                      <a:endParaRPr lang="cs-CZ" sz="1200" dirty="0">
                        <a:latin typeface="Calibri"/>
                        <a:ea typeface="Calibri"/>
                        <a:cs typeface="Times New Roman"/>
                      </a:endParaRPr>
                    </a:p>
                    <a:p>
                      <a:pPr algn="just">
                        <a:lnSpc>
                          <a:spcPct val="115000"/>
                        </a:lnSpc>
                        <a:spcAft>
                          <a:spcPts val="1000"/>
                        </a:spcAft>
                      </a:pPr>
                      <a:r>
                        <a:rPr lang="cs-CZ" sz="1200" dirty="0">
                          <a:latin typeface="Trebuchet MS"/>
                          <a:ea typeface="Calibri"/>
                          <a:cs typeface="Times New Roman"/>
                        </a:rPr>
                        <a:t>Klimeš, </a:t>
                      </a:r>
                      <a:r>
                        <a:rPr lang="cs-CZ" sz="1200" dirty="0" smtClean="0">
                          <a:latin typeface="Trebuchet MS"/>
                          <a:ea typeface="Calibri"/>
                          <a:cs typeface="Times New Roman"/>
                        </a:rPr>
                        <a:t>Skalka, </a:t>
                      </a:r>
                      <a:r>
                        <a:rPr lang="cs-CZ" sz="1200" dirty="0" err="1" smtClean="0">
                          <a:latin typeface="Trebuchet MS"/>
                          <a:ea typeface="Calibri"/>
                          <a:cs typeface="Times New Roman"/>
                        </a:rPr>
                        <a:t>Lovászová</a:t>
                      </a:r>
                      <a:r>
                        <a:rPr lang="cs-CZ" sz="1200" dirty="0">
                          <a:latin typeface="Trebuchet MS"/>
                          <a:ea typeface="Calibri"/>
                          <a:cs typeface="Times New Roman"/>
                        </a:rPr>
                        <a:t>, Švec -Informatika pro maturanty</a:t>
                      </a:r>
                      <a:br>
                        <a:rPr lang="cs-CZ" sz="1200" dirty="0">
                          <a:latin typeface="Trebuchet MS"/>
                          <a:ea typeface="Calibri"/>
                          <a:cs typeface="Times New Roman"/>
                        </a:rPr>
                      </a:br>
                      <a:r>
                        <a:rPr lang="cs-CZ" sz="1200" dirty="0">
                          <a:latin typeface="Trebuchet MS"/>
                          <a:ea typeface="Calibri"/>
                          <a:cs typeface="Times New Roman"/>
                        </a:rPr>
                        <a:t> a zájemce o studium na vysokých školách.</a:t>
                      </a:r>
                      <a:endParaRPr lang="cs-CZ" sz="1200" dirty="0">
                        <a:latin typeface="Calibri"/>
                        <a:ea typeface="Calibri"/>
                        <a:cs typeface="Times New Roman"/>
                      </a:endParaRPr>
                    </a:p>
                    <a:p>
                      <a:pPr algn="just">
                        <a:lnSpc>
                          <a:spcPct val="115000"/>
                        </a:lnSpc>
                        <a:spcAft>
                          <a:spcPts val="1000"/>
                        </a:spcAft>
                      </a:pPr>
                      <a:r>
                        <a:rPr lang="cs-CZ" sz="1200" dirty="0">
                          <a:latin typeface="Trebuchet MS"/>
                          <a:ea typeface="Calibri"/>
                          <a:cs typeface="Times New Roman"/>
                        </a:rPr>
                        <a:t>ISBN978-80-89132-71-3</a:t>
                      </a:r>
                      <a:endParaRPr lang="cs-CZ" sz="1200" dirty="0">
                        <a:latin typeface="Calibri"/>
                        <a:ea typeface="Calibri"/>
                        <a:cs typeface="Times New Roman"/>
                      </a:endParaRPr>
                    </a:p>
                  </a:txBody>
                  <a:tcPr marL="58698" marR="58698" marT="103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353">
                <a:tc>
                  <a:txBody>
                    <a:bodyPr/>
                    <a:lstStyle/>
                    <a:p>
                      <a:pPr>
                        <a:lnSpc>
                          <a:spcPct val="115000"/>
                        </a:lnSpc>
                        <a:spcAft>
                          <a:spcPts val="1000"/>
                        </a:spcAft>
                      </a:pPr>
                      <a:r>
                        <a:rPr lang="cs-CZ" sz="1200" b="1">
                          <a:latin typeface="Trebuchet MS"/>
                          <a:ea typeface="Calibri"/>
                          <a:cs typeface="Times New Roman"/>
                        </a:rPr>
                        <a:t>Pomůcky a prostředky</a:t>
                      </a:r>
                      <a:endParaRPr lang="cs-CZ" sz="1200">
                        <a:latin typeface="Calibri"/>
                        <a:ea typeface="Calibri"/>
                        <a:cs typeface="Times New Roman"/>
                      </a:endParaRPr>
                    </a:p>
                  </a:txBody>
                  <a:tcPr marL="58698" marR="58698" marT="103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cs-CZ" sz="1200" dirty="0" err="1">
                          <a:latin typeface="Trebuchet MS"/>
                          <a:ea typeface="Calibri"/>
                          <a:cs typeface="Times New Roman"/>
                        </a:rPr>
                        <a:t>Dataprojektor</a:t>
                      </a:r>
                      <a:r>
                        <a:rPr lang="cs-CZ" sz="1200" dirty="0">
                          <a:latin typeface="Trebuchet MS"/>
                          <a:ea typeface="Calibri"/>
                          <a:cs typeface="Times New Roman"/>
                        </a:rPr>
                        <a:t>, výpočetní technika, názorné pomůcky a díly </a:t>
                      </a:r>
                      <a:r>
                        <a:rPr lang="cs-CZ" sz="1200" dirty="0" smtClean="0">
                          <a:latin typeface="Trebuchet MS"/>
                          <a:ea typeface="Calibri"/>
                          <a:cs typeface="Times New Roman"/>
                        </a:rPr>
                        <a:t>hardware </a:t>
                      </a:r>
                      <a:r>
                        <a:rPr lang="cs-CZ" sz="1200" dirty="0">
                          <a:latin typeface="Trebuchet MS"/>
                          <a:ea typeface="Calibri"/>
                          <a:cs typeface="Times New Roman"/>
                        </a:rPr>
                        <a:t>z oblasti výpočetní techniky. </a:t>
                      </a:r>
                      <a:endParaRPr lang="cs-CZ" sz="1200" dirty="0">
                        <a:latin typeface="Calibri"/>
                        <a:ea typeface="Calibri"/>
                        <a:cs typeface="Times New Roman"/>
                      </a:endParaRPr>
                    </a:p>
                  </a:txBody>
                  <a:tcPr marL="58698" marR="58698" marT="103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353">
                <a:tc>
                  <a:txBody>
                    <a:bodyPr/>
                    <a:lstStyle/>
                    <a:p>
                      <a:pPr>
                        <a:lnSpc>
                          <a:spcPct val="115000"/>
                        </a:lnSpc>
                        <a:spcAft>
                          <a:spcPts val="1000"/>
                        </a:spcAft>
                      </a:pPr>
                      <a:r>
                        <a:rPr lang="cs-CZ" sz="1200" b="1">
                          <a:latin typeface="Trebuchet MS"/>
                          <a:ea typeface="Calibri"/>
                          <a:cs typeface="Times New Roman"/>
                        </a:rPr>
                        <a:t>Anotace</a:t>
                      </a:r>
                      <a:endParaRPr lang="cs-CZ" sz="1200">
                        <a:latin typeface="Calibri"/>
                        <a:ea typeface="Calibri"/>
                        <a:cs typeface="Times New Roman"/>
                      </a:endParaRPr>
                    </a:p>
                  </a:txBody>
                  <a:tcPr marL="58698" marR="58698" marT="103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cs-CZ" sz="1200" dirty="0">
                          <a:latin typeface="Trebuchet MS"/>
                          <a:ea typeface="Calibri"/>
                          <a:cs typeface="Times New Roman"/>
                        </a:rPr>
                        <a:t>Problematika počítačové gramotnosti, pojmy informační </a:t>
                      </a:r>
                      <a:br>
                        <a:rPr lang="cs-CZ" sz="1200" dirty="0">
                          <a:latin typeface="Trebuchet MS"/>
                          <a:ea typeface="Calibri"/>
                          <a:cs typeface="Times New Roman"/>
                        </a:rPr>
                      </a:br>
                      <a:r>
                        <a:rPr lang="cs-CZ" sz="1200" dirty="0">
                          <a:latin typeface="Trebuchet MS"/>
                          <a:ea typeface="Calibri"/>
                          <a:cs typeface="Times New Roman"/>
                        </a:rPr>
                        <a:t>a komunikační technologie (ICT).</a:t>
                      </a:r>
                      <a:endParaRPr lang="cs-CZ" sz="1200" dirty="0">
                        <a:latin typeface="Calibri"/>
                        <a:ea typeface="Calibri"/>
                        <a:cs typeface="Times New Roman"/>
                      </a:endParaRPr>
                    </a:p>
                  </a:txBody>
                  <a:tcPr marL="58698" marR="58698" marT="103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810">
                <a:tc>
                  <a:txBody>
                    <a:bodyPr/>
                    <a:lstStyle/>
                    <a:p>
                      <a:pPr>
                        <a:lnSpc>
                          <a:spcPct val="115000"/>
                        </a:lnSpc>
                        <a:spcAft>
                          <a:spcPts val="1000"/>
                        </a:spcAft>
                      </a:pPr>
                      <a:r>
                        <a:rPr lang="cs-CZ" sz="1200" b="1" dirty="0">
                          <a:latin typeface="Trebuchet MS"/>
                          <a:ea typeface="Calibri"/>
                          <a:cs typeface="Times New Roman"/>
                        </a:rPr>
                        <a:t>Způsob využití výukového materiálu ve výuce</a:t>
                      </a:r>
                      <a:endParaRPr lang="cs-CZ" sz="1200" dirty="0">
                        <a:latin typeface="Calibri"/>
                        <a:ea typeface="Calibri"/>
                        <a:cs typeface="Times New Roman"/>
                      </a:endParaRPr>
                    </a:p>
                  </a:txBody>
                  <a:tcPr marL="58698" marR="58698" marT="103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cs-CZ" sz="1200" dirty="0">
                          <a:latin typeface="Trebuchet MS"/>
                          <a:ea typeface="Calibri"/>
                          <a:cs typeface="Times New Roman"/>
                        </a:rPr>
                        <a:t>Výklad a cvičení. Opakování</a:t>
                      </a:r>
                      <a:br>
                        <a:rPr lang="cs-CZ" sz="1200" dirty="0">
                          <a:latin typeface="Trebuchet MS"/>
                          <a:ea typeface="Calibri"/>
                          <a:cs typeface="Times New Roman"/>
                        </a:rPr>
                      </a:br>
                      <a:r>
                        <a:rPr lang="cs-CZ" sz="1200" dirty="0">
                          <a:latin typeface="Trebuchet MS"/>
                          <a:ea typeface="Calibri"/>
                          <a:cs typeface="Times New Roman"/>
                        </a:rPr>
                        <a:t> a domácí příprava žáků na </a:t>
                      </a:r>
                      <a:r>
                        <a:rPr lang="cs-CZ" sz="1200" dirty="0" smtClean="0">
                          <a:latin typeface="Trebuchet MS"/>
                          <a:ea typeface="Calibri"/>
                          <a:cs typeface="Times New Roman"/>
                        </a:rPr>
                        <a:t>vyučování.</a:t>
                      </a:r>
                      <a:endParaRPr lang="cs-CZ" sz="1200" dirty="0">
                        <a:latin typeface="Calibri"/>
                        <a:ea typeface="Calibri"/>
                        <a:cs typeface="Times New Roman"/>
                      </a:endParaRPr>
                    </a:p>
                  </a:txBody>
                  <a:tcPr marL="58698" marR="58698" marT="103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1440">
                <a:tc>
                  <a:txBody>
                    <a:bodyPr/>
                    <a:lstStyle/>
                    <a:p>
                      <a:pPr>
                        <a:lnSpc>
                          <a:spcPct val="115000"/>
                        </a:lnSpc>
                        <a:spcAft>
                          <a:spcPts val="1000"/>
                        </a:spcAft>
                      </a:pPr>
                      <a:r>
                        <a:rPr lang="cs-CZ" sz="1200" b="1">
                          <a:latin typeface="Trebuchet MS"/>
                          <a:ea typeface="Calibri"/>
                          <a:cs typeface="Times New Roman"/>
                        </a:rPr>
                        <a:t>Datum (období) vytvoření vzdělávacího materiálu</a:t>
                      </a:r>
                      <a:endParaRPr lang="cs-CZ" sz="1200">
                        <a:latin typeface="Calibri"/>
                        <a:ea typeface="Calibri"/>
                        <a:cs typeface="Times New Roman"/>
                      </a:endParaRPr>
                    </a:p>
                  </a:txBody>
                  <a:tcPr marL="58698" marR="58698" marT="103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cs-CZ" sz="1200" dirty="0">
                          <a:latin typeface="Trebuchet MS"/>
                          <a:ea typeface="Calibri"/>
                          <a:cs typeface="Times New Roman"/>
                        </a:rPr>
                        <a:t>Září 2012</a:t>
                      </a:r>
                      <a:endParaRPr lang="cs-CZ" sz="1200" dirty="0">
                        <a:latin typeface="Calibri"/>
                        <a:ea typeface="Calibri"/>
                        <a:cs typeface="Times New Roman"/>
                      </a:endParaRPr>
                    </a:p>
                  </a:txBody>
                  <a:tcPr marL="58698" marR="58698" marT="103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Obdélník 2"/>
          <p:cNvSpPr>
            <a:spLocks noChangeArrowheads="1"/>
          </p:cNvSpPr>
          <p:nvPr/>
        </p:nvSpPr>
        <p:spPr bwMode="auto">
          <a:xfrm>
            <a:off x="323850" y="1125538"/>
            <a:ext cx="8712200" cy="5262562"/>
          </a:xfrm>
          <a:prstGeom prst="rect">
            <a:avLst/>
          </a:prstGeom>
          <a:noFill/>
          <a:ln w="9525">
            <a:noFill/>
            <a:miter lim="800000"/>
            <a:headEnd/>
            <a:tailEnd/>
          </a:ln>
        </p:spPr>
        <p:txBody>
          <a:bodyPr>
            <a:spAutoFit/>
          </a:bodyPr>
          <a:lstStyle/>
          <a:p>
            <a:pPr marL="514350" indent="-514350">
              <a:buFont typeface="+mj-lt"/>
              <a:buAutoNum type="arabicPeriod"/>
              <a:defRPr/>
            </a:pPr>
            <a:r>
              <a:rPr lang="cs-CZ" sz="2800" dirty="0">
                <a:latin typeface="Trebuchet MS" pitchFamily="34" charset="0"/>
                <a:hlinkClick r:id="rId2"/>
              </a:rPr>
              <a:t>http://www.</a:t>
            </a:r>
            <a:r>
              <a:rPr lang="cs-CZ" sz="2800" dirty="0" err="1">
                <a:latin typeface="Trebuchet MS" pitchFamily="34" charset="0"/>
                <a:hlinkClick r:id="rId2"/>
              </a:rPr>
              <a:t>staffs.ac.uk</a:t>
            </a:r>
            <a:r>
              <a:rPr lang="cs-CZ" sz="2800" dirty="0">
                <a:latin typeface="Trebuchet MS" pitchFamily="34" charset="0"/>
                <a:hlinkClick r:id="rId2"/>
              </a:rPr>
              <a:t>/</a:t>
            </a:r>
            <a:r>
              <a:rPr lang="cs-CZ" sz="2800" dirty="0" err="1">
                <a:latin typeface="Trebuchet MS" pitchFamily="34" charset="0"/>
                <a:hlinkClick r:id="rId2"/>
              </a:rPr>
              <a:t>legal</a:t>
            </a:r>
            <a:r>
              <a:rPr lang="cs-CZ" sz="2800" dirty="0">
                <a:latin typeface="Trebuchet MS" pitchFamily="34" charset="0"/>
                <a:hlinkClick r:id="rId2"/>
              </a:rPr>
              <a:t>/</a:t>
            </a:r>
            <a:r>
              <a:rPr lang="cs-CZ" sz="2800" dirty="0" err="1">
                <a:latin typeface="Trebuchet MS" pitchFamily="34" charset="0"/>
                <a:hlinkClick r:id="rId2"/>
              </a:rPr>
              <a:t>privacy</a:t>
            </a:r>
            <a:r>
              <a:rPr lang="cs-CZ" sz="2800" dirty="0">
                <a:latin typeface="Trebuchet MS" pitchFamily="34" charset="0"/>
                <a:hlinkClick r:id="rId2"/>
              </a:rPr>
              <a:t>/10_</a:t>
            </a:r>
            <a:r>
              <a:rPr lang="cs-CZ" sz="2800" dirty="0" err="1">
                <a:latin typeface="Trebuchet MS" pitchFamily="34" charset="0"/>
                <a:hlinkClick r:id="rId2"/>
              </a:rPr>
              <a:t>rules</a:t>
            </a:r>
            <a:r>
              <a:rPr lang="cs-CZ" sz="2800" dirty="0">
                <a:latin typeface="Trebuchet MS" pitchFamily="34" charset="0"/>
                <a:hlinkClick r:id="rId2"/>
              </a:rPr>
              <a:t>/</a:t>
            </a:r>
          </a:p>
          <a:p>
            <a:pPr marL="514350" indent="-514350">
              <a:buFont typeface="+mj-lt"/>
              <a:buAutoNum type="arabicPeriod"/>
              <a:defRPr/>
            </a:pPr>
            <a:r>
              <a:rPr lang="cs-CZ" sz="2800" dirty="0">
                <a:latin typeface="Trebuchet MS" pitchFamily="34" charset="0"/>
                <a:hlinkClick r:id="rId3"/>
              </a:rPr>
              <a:t>http://www.</a:t>
            </a:r>
            <a:r>
              <a:rPr lang="cs-CZ" sz="2800" dirty="0" err="1">
                <a:latin typeface="Trebuchet MS" pitchFamily="34" charset="0"/>
                <a:hlinkClick r:id="rId3"/>
              </a:rPr>
              <a:t>alza.cz</a:t>
            </a:r>
            <a:r>
              <a:rPr lang="cs-CZ" sz="2800" dirty="0">
                <a:latin typeface="Trebuchet MS" pitchFamily="34" charset="0"/>
                <a:hlinkClick r:id="rId3"/>
              </a:rPr>
              <a:t>/data-</a:t>
            </a:r>
            <a:r>
              <a:rPr lang="cs-CZ" sz="2800" dirty="0" err="1">
                <a:latin typeface="Trebuchet MS" pitchFamily="34" charset="0"/>
                <a:hlinkClick r:id="rId3"/>
              </a:rPr>
              <a:t>robotics</a:t>
            </a:r>
            <a:r>
              <a:rPr lang="cs-CZ" sz="2800" dirty="0">
                <a:latin typeface="Trebuchet MS" pitchFamily="34" charset="0"/>
                <a:hlinkClick r:id="rId3"/>
              </a:rPr>
              <a:t>-drobo-s-d178829.htm</a:t>
            </a:r>
            <a:endParaRPr lang="cs-CZ" sz="2800" dirty="0">
              <a:latin typeface="Trebuchet MS" pitchFamily="34" charset="0"/>
            </a:endParaRPr>
          </a:p>
          <a:p>
            <a:pPr marL="514350" indent="-514350">
              <a:buFont typeface="+mj-lt"/>
              <a:buAutoNum type="arabicPeriod"/>
              <a:defRPr/>
            </a:pPr>
            <a:r>
              <a:rPr lang="cs-CZ" sz="2800" dirty="0">
                <a:latin typeface="Trebuchet MS" pitchFamily="34" charset="0"/>
                <a:cs typeface="Times New Roman" pitchFamily="18" charset="0"/>
                <a:hlinkClick r:id="rId4"/>
              </a:rPr>
              <a:t>http://www.</a:t>
            </a:r>
            <a:r>
              <a:rPr lang="cs-CZ" sz="2800" dirty="0" err="1">
                <a:latin typeface="Trebuchet MS" pitchFamily="34" charset="0"/>
                <a:cs typeface="Times New Roman" pitchFamily="18" charset="0"/>
                <a:hlinkClick r:id="rId4"/>
              </a:rPr>
              <a:t>wikipedia.cz</a:t>
            </a:r>
            <a:endParaRPr lang="cs-CZ" sz="2800" dirty="0">
              <a:latin typeface="Trebuchet MS" pitchFamily="34" charset="0"/>
              <a:cs typeface="Times New Roman" pitchFamily="18" charset="0"/>
            </a:endParaRPr>
          </a:p>
          <a:p>
            <a:pPr marL="514350" indent="-514350" algn="just">
              <a:buFont typeface="+mj-lt"/>
              <a:buAutoNum type="arabicPeriod"/>
              <a:defRPr/>
            </a:pPr>
            <a:r>
              <a:rPr lang="cs-CZ" sz="2800" dirty="0">
                <a:latin typeface="Trebuchet MS" pitchFamily="34" charset="0"/>
                <a:cs typeface="Times New Roman" pitchFamily="18" charset="0"/>
              </a:rPr>
              <a:t>Klimeš, Skalka, </a:t>
            </a:r>
            <a:r>
              <a:rPr lang="cs-CZ" sz="2800" dirty="0" err="1">
                <a:latin typeface="Trebuchet MS" pitchFamily="34" charset="0"/>
                <a:cs typeface="Times New Roman" pitchFamily="18" charset="0"/>
              </a:rPr>
              <a:t>Lovászová</a:t>
            </a:r>
            <a:r>
              <a:rPr lang="cs-CZ" sz="2800" dirty="0">
                <a:latin typeface="Trebuchet MS" pitchFamily="34" charset="0"/>
                <a:cs typeface="Times New Roman" pitchFamily="18" charset="0"/>
              </a:rPr>
              <a:t>, Švec -Informatika pro maturanty a zájemce o studium na vysokých školách. ISBN978-80-89132-71-3</a:t>
            </a:r>
          </a:p>
          <a:p>
            <a:pPr marL="514350" indent="-514350" algn="just">
              <a:buFont typeface="+mj-lt"/>
              <a:buAutoNum type="arabicPeriod"/>
              <a:defRPr/>
            </a:pPr>
            <a:r>
              <a:rPr lang="cs-CZ" sz="2800" dirty="0" err="1">
                <a:latin typeface="Trebuchet MS" pitchFamily="34" charset="0"/>
                <a:cs typeface="Times New Roman" pitchFamily="18" charset="0"/>
              </a:rPr>
              <a:t>Horst</a:t>
            </a:r>
            <a:r>
              <a:rPr lang="cs-CZ" sz="2800" dirty="0">
                <a:latin typeface="Trebuchet MS" pitchFamily="34" charset="0"/>
                <a:cs typeface="Times New Roman" pitchFamily="18" charset="0"/>
              </a:rPr>
              <a:t> </a:t>
            </a:r>
            <a:r>
              <a:rPr lang="cs-CZ" sz="2800" dirty="0" err="1">
                <a:latin typeface="Trebuchet MS" pitchFamily="34" charset="0"/>
                <a:cs typeface="Times New Roman" pitchFamily="18" charset="0"/>
              </a:rPr>
              <a:t>Jansen</a:t>
            </a:r>
            <a:r>
              <a:rPr lang="cs-CZ" sz="2800" dirty="0">
                <a:latin typeface="Trebuchet MS" pitchFamily="34" charset="0"/>
                <a:cs typeface="Times New Roman" pitchFamily="18" charset="0"/>
              </a:rPr>
              <a:t> – Heinrich </a:t>
            </a:r>
            <a:r>
              <a:rPr lang="cs-CZ" sz="2800" dirty="0" err="1">
                <a:latin typeface="Trebuchet MS" pitchFamily="34" charset="0"/>
                <a:cs typeface="Times New Roman" pitchFamily="18" charset="0"/>
              </a:rPr>
              <a:t>Rotter</a:t>
            </a:r>
            <a:r>
              <a:rPr lang="cs-CZ" sz="2800" dirty="0">
                <a:latin typeface="Trebuchet MS" pitchFamily="34" charset="0"/>
                <a:cs typeface="Times New Roman" pitchFamily="18" charset="0"/>
              </a:rPr>
              <a:t> a kolektiv – Informační a komunikační technika, </a:t>
            </a:r>
            <a:r>
              <a:rPr lang="cs-CZ" sz="2800" dirty="0" err="1">
                <a:latin typeface="Trebuchet MS" pitchFamily="34" charset="0"/>
                <a:cs typeface="Times New Roman" pitchFamily="18" charset="0"/>
              </a:rPr>
              <a:t>Europa</a:t>
            </a:r>
            <a:r>
              <a:rPr lang="cs-CZ" sz="2800" dirty="0">
                <a:latin typeface="Trebuchet MS" pitchFamily="34" charset="0"/>
                <a:cs typeface="Times New Roman" pitchFamily="18" charset="0"/>
              </a:rPr>
              <a:t> – Sobotáles, Praha 2004.</a:t>
            </a:r>
          </a:p>
          <a:p>
            <a:pPr marL="342900" indent="-342900">
              <a:defRPr/>
            </a:pPr>
            <a:endParaRPr lang="cs-CZ" sz="2800" b="1" dirty="0">
              <a:latin typeface="Trebuchet MS" pitchFamily="34" charset="0"/>
              <a:hlinkClick r:id="rId2"/>
            </a:endParaRPr>
          </a:p>
          <a:p>
            <a:pPr marL="342900" indent="-342900">
              <a:buFontTx/>
              <a:buAutoNum type="arabicPeriod"/>
              <a:defRPr/>
            </a:pPr>
            <a:endParaRPr lang="cs-CZ" sz="2800" dirty="0">
              <a:latin typeface="Trebuchet MS" pitchFamily="34" charset="0"/>
            </a:endParaRPr>
          </a:p>
        </p:txBody>
      </p:sp>
      <p:sp>
        <p:nvSpPr>
          <p:cNvPr id="3" name="TextovéPole 2"/>
          <p:cNvSpPr txBox="1"/>
          <p:nvPr/>
        </p:nvSpPr>
        <p:spPr>
          <a:xfrm>
            <a:off x="250825" y="260350"/>
            <a:ext cx="5995988" cy="523875"/>
          </a:xfrm>
          <a:prstGeom prst="rect">
            <a:avLst/>
          </a:prstGeom>
          <a:noFill/>
        </p:spPr>
        <p:txBody>
          <a:bodyPr wrap="none">
            <a:spAutoFit/>
          </a:bodyPr>
          <a:lstStyle/>
          <a:p>
            <a:pPr>
              <a:defRPr/>
            </a:pPr>
            <a:r>
              <a:rPr lang="cs-CZ" sz="2800" dirty="0">
                <a:latin typeface="Trebuchet MS" pitchFamily="34" charset="0"/>
              </a:rPr>
              <a:t>Seznam odkazů a </a:t>
            </a:r>
            <a:r>
              <a:rPr lang="cs-CZ" sz="2800">
                <a:latin typeface="Trebuchet MS" pitchFamily="34" charset="0"/>
              </a:rPr>
              <a:t>použité literatury</a:t>
            </a:r>
            <a:endParaRPr lang="cs-CZ" sz="2800"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179513" y="260648"/>
            <a:ext cx="8712968" cy="92333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fontAlgn="auto">
              <a:spcBef>
                <a:spcPts val="0"/>
              </a:spcBef>
              <a:spcAft>
                <a:spcPts val="0"/>
              </a:spcAft>
              <a:defRPr/>
            </a:pPr>
            <a:r>
              <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ebuchet MS" pitchFamily="34" charset="0"/>
              </a:rPr>
              <a:t>Ochrana údajů</a:t>
            </a:r>
            <a:endPar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9" name="Obdélník 8"/>
          <p:cNvSpPr/>
          <p:nvPr/>
        </p:nvSpPr>
        <p:spPr>
          <a:xfrm>
            <a:off x="3131840" y="5445224"/>
            <a:ext cx="5904656" cy="92333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Ing. Bulka Josef</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Obdélník 1"/>
          <p:cNvSpPr>
            <a:spLocks noChangeArrowheads="1"/>
          </p:cNvSpPr>
          <p:nvPr/>
        </p:nvSpPr>
        <p:spPr bwMode="auto">
          <a:xfrm>
            <a:off x="0" y="188913"/>
            <a:ext cx="9036050" cy="5216525"/>
          </a:xfrm>
          <a:prstGeom prst="rect">
            <a:avLst/>
          </a:prstGeom>
          <a:noFill/>
          <a:ln w="9525">
            <a:noFill/>
            <a:miter lim="800000"/>
            <a:headEnd/>
            <a:tailEnd/>
          </a:ln>
        </p:spPr>
        <p:txBody>
          <a:bodyPr>
            <a:spAutoFit/>
          </a:bodyPr>
          <a:lstStyle/>
          <a:p>
            <a:pPr marL="514350" indent="-514350" algn="just">
              <a:buFont typeface="Wingdings" pitchFamily="2" charset="2"/>
              <a:buChar char="l"/>
            </a:pPr>
            <a:r>
              <a:rPr lang="cs-CZ" sz="2800">
                <a:latin typeface="Trebuchet MS" pitchFamily="34" charset="0"/>
              </a:rPr>
              <a:t>Vzhledem k množství nejrůznějších informací</a:t>
            </a:r>
            <a:br>
              <a:rPr lang="cs-CZ" sz="2800">
                <a:latin typeface="Trebuchet MS" pitchFamily="34" charset="0"/>
              </a:rPr>
            </a:br>
            <a:r>
              <a:rPr lang="cs-CZ" sz="2800">
                <a:latin typeface="Trebuchet MS" pitchFamily="34" charset="0"/>
              </a:rPr>
              <a:t> o nejrůznějších objektech,</a:t>
            </a:r>
            <a:r>
              <a:rPr lang="cs-CZ" sz="2800"/>
              <a:t> </a:t>
            </a:r>
            <a:r>
              <a:rPr lang="cs-CZ" sz="2800">
                <a:latin typeface="Trebuchet MS" pitchFamily="34" charset="0"/>
              </a:rPr>
              <a:t>osobách a jejich vlastnostech je nutno řešit otázku efektivního využívání dat a možností zneužití  těchto informací.</a:t>
            </a:r>
          </a:p>
          <a:p>
            <a:pPr marL="514350" indent="-514350" algn="just">
              <a:buFont typeface="Wingdings" pitchFamily="2" charset="2"/>
              <a:buChar char="l"/>
            </a:pPr>
            <a:r>
              <a:rPr lang="cs-CZ" sz="2800">
                <a:latin typeface="Trebuchet MS" pitchFamily="34" charset="0"/>
              </a:rPr>
              <a:t>Řešením pro efektivní využívání informací je Internet. Ten poskytuje možnost informace v co nejširší míře nejen číst a získávat, ale také je doplňovat, komentovat a hodnotit.</a:t>
            </a:r>
          </a:p>
          <a:p>
            <a:pPr marL="514350" indent="-514350" algn="just">
              <a:buFont typeface="Wingdings" pitchFamily="2" charset="2"/>
              <a:buChar char="l"/>
            </a:pPr>
            <a:r>
              <a:rPr lang="cs-CZ" sz="2800">
                <a:latin typeface="Trebuchet MS" pitchFamily="34" charset="0"/>
              </a:rPr>
              <a:t>Není však vhodné zpřístupnit všechny údaje všem. Vzniká složitý problém - jak zablokovat nepovolaným osobám přístup k informacím a omezit tak možnost jejich zneužití.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Obdélník 1"/>
          <p:cNvSpPr>
            <a:spLocks noChangeArrowheads="1"/>
          </p:cNvSpPr>
          <p:nvPr/>
        </p:nvSpPr>
        <p:spPr bwMode="auto">
          <a:xfrm>
            <a:off x="395288" y="188913"/>
            <a:ext cx="7550150" cy="522287"/>
          </a:xfrm>
          <a:prstGeom prst="rect">
            <a:avLst/>
          </a:prstGeom>
          <a:noFill/>
          <a:ln w="9525">
            <a:noFill/>
            <a:miter lim="800000"/>
            <a:headEnd/>
            <a:tailEnd/>
          </a:ln>
        </p:spPr>
        <p:txBody>
          <a:bodyPr wrap="none">
            <a:spAutoFit/>
          </a:bodyPr>
          <a:lstStyle/>
          <a:p>
            <a:r>
              <a:rPr lang="cs-CZ" sz="2800" b="1" i="1">
                <a:solidFill>
                  <a:srgbClr val="C00000"/>
                </a:solidFill>
                <a:latin typeface="Trebuchet MS" pitchFamily="34" charset="0"/>
              </a:rPr>
              <a:t>Základní požadavky na zabezpečení údajů </a:t>
            </a:r>
          </a:p>
        </p:txBody>
      </p:sp>
      <p:sp>
        <p:nvSpPr>
          <p:cNvPr id="18434" name="Obdélník 2"/>
          <p:cNvSpPr>
            <a:spLocks noChangeArrowheads="1"/>
          </p:cNvSpPr>
          <p:nvPr/>
        </p:nvSpPr>
        <p:spPr bwMode="auto">
          <a:xfrm>
            <a:off x="250825" y="1196975"/>
            <a:ext cx="8497888" cy="3783013"/>
          </a:xfrm>
          <a:prstGeom prst="rect">
            <a:avLst/>
          </a:prstGeom>
          <a:noFill/>
          <a:ln w="9525">
            <a:noFill/>
            <a:miter lim="800000"/>
            <a:headEnd/>
            <a:tailEnd/>
          </a:ln>
        </p:spPr>
        <p:txBody>
          <a:bodyPr>
            <a:spAutoFit/>
          </a:bodyPr>
          <a:lstStyle/>
          <a:p>
            <a:endParaRPr lang="cs-CZ"/>
          </a:p>
          <a:p>
            <a:pPr algn="just">
              <a:buFont typeface="Lucida Sans Unicode" pitchFamily="34" charset="0"/>
              <a:buAutoNum type="arabicPeriod"/>
            </a:pPr>
            <a:r>
              <a:rPr lang="cs-CZ" sz="2800" b="1" i="1">
                <a:latin typeface="Trebuchet MS" pitchFamily="34" charset="0"/>
              </a:rPr>
              <a:t> Dostupnost údajů </a:t>
            </a:r>
            <a:r>
              <a:rPr lang="cs-CZ" sz="2800">
                <a:latin typeface="Trebuchet MS" pitchFamily="34" charset="0"/>
              </a:rPr>
              <a:t>- zabezpečit, aby údaje byly dostupné tehdy, když jsou potřeba.</a:t>
            </a:r>
          </a:p>
          <a:p>
            <a:pPr algn="just">
              <a:buFont typeface="Lucida Sans Unicode" pitchFamily="34" charset="0"/>
              <a:buAutoNum type="arabicPeriod"/>
            </a:pPr>
            <a:r>
              <a:rPr lang="cs-CZ" sz="2800" b="1" i="1">
                <a:latin typeface="Trebuchet MS" pitchFamily="34" charset="0"/>
              </a:rPr>
              <a:t> Autorizace přístupu k údajům </a:t>
            </a:r>
            <a:r>
              <a:rPr lang="cs-CZ" sz="2800">
                <a:latin typeface="Trebuchet MS" pitchFamily="34" charset="0"/>
              </a:rPr>
              <a:t>- zabezpečit, aby se k údajům dostal</a:t>
            </a:r>
            <a:r>
              <a:rPr lang="cs-CZ" sz="2800"/>
              <a:t>y</a:t>
            </a:r>
            <a:r>
              <a:rPr lang="cs-CZ" sz="2800">
                <a:latin typeface="Trebuchet MS" pitchFamily="34" charset="0"/>
              </a:rPr>
              <a:t> jen oprávněné osoby.</a:t>
            </a:r>
          </a:p>
          <a:p>
            <a:pPr algn="just">
              <a:buFont typeface="Lucida Sans Unicode" pitchFamily="34" charset="0"/>
              <a:buAutoNum type="arabicPeriod"/>
            </a:pPr>
            <a:r>
              <a:rPr lang="cs-CZ" sz="2800" b="1" i="1">
                <a:latin typeface="Trebuchet MS" pitchFamily="34" charset="0"/>
              </a:rPr>
              <a:t> Sledování změn </a:t>
            </a:r>
            <a:r>
              <a:rPr lang="cs-CZ" sz="2800">
                <a:latin typeface="Trebuchet MS" pitchFamily="34" charset="0"/>
              </a:rPr>
              <a:t>- je potřeba evidovat, kdo údaje vytvořil, změnil, odstranil.</a:t>
            </a:r>
          </a:p>
          <a:p>
            <a:pPr algn="just">
              <a:buFont typeface="Lucida Sans Unicode" pitchFamily="34" charset="0"/>
              <a:buAutoNum type="arabicPeriod"/>
            </a:pPr>
            <a:r>
              <a:rPr lang="cs-CZ" sz="2800" b="1" i="1">
                <a:latin typeface="Trebuchet MS" pitchFamily="34" charset="0"/>
              </a:rPr>
              <a:t> Ochrana údajů před zničením </a:t>
            </a:r>
            <a:r>
              <a:rPr lang="cs-CZ" sz="2800">
                <a:latin typeface="Trebuchet MS" pitchFamily="34" charset="0"/>
              </a:rPr>
              <a:t>- chybou softwaru, hardwaru nebo lidského faktoru.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Obdélník 1"/>
          <p:cNvSpPr>
            <a:spLocks noChangeArrowheads="1"/>
          </p:cNvSpPr>
          <p:nvPr/>
        </p:nvSpPr>
        <p:spPr bwMode="auto">
          <a:xfrm>
            <a:off x="179388" y="692150"/>
            <a:ext cx="8496300" cy="5770563"/>
          </a:xfrm>
          <a:prstGeom prst="rect">
            <a:avLst/>
          </a:prstGeom>
          <a:noFill/>
          <a:ln w="9525">
            <a:noFill/>
            <a:miter lim="800000"/>
            <a:headEnd/>
            <a:tailEnd/>
          </a:ln>
        </p:spPr>
        <p:txBody>
          <a:bodyPr>
            <a:spAutoFit/>
          </a:bodyPr>
          <a:lstStyle/>
          <a:p>
            <a:pPr marL="342900" indent="-342900">
              <a:buFont typeface="Lucida Sans Unicode" pitchFamily="34" charset="0"/>
              <a:buAutoNum type="arabicPeriod"/>
            </a:pPr>
            <a:r>
              <a:rPr lang="cs-CZ" sz="2400" b="1">
                <a:latin typeface="Trebuchet MS" pitchFamily="34" charset="0"/>
              </a:rPr>
              <a:t>Souhlas </a:t>
            </a:r>
          </a:p>
          <a:p>
            <a:pPr marL="342900" indent="-342900" algn="just"/>
            <a:r>
              <a:rPr lang="cs-CZ" sz="2400">
                <a:latin typeface="Trebuchet MS" pitchFamily="34" charset="0"/>
              </a:rPr>
              <a:t>	Pokud je to možné, obdržet souhlas předtím</a:t>
            </a:r>
            <a:r>
              <a:rPr lang="cs-CZ" sz="2400"/>
              <a:t>,</a:t>
            </a:r>
            <a:r>
              <a:rPr lang="cs-CZ" sz="2400">
                <a:latin typeface="Trebuchet MS" pitchFamily="34" charset="0"/>
              </a:rPr>
              <a:t> než získáte a  používáte osobní údaje. Shromažďování osobních údajů by mělo obsahovat prohlášení, které vysvětluje, jaké informace mají být použity pro koho a komu mohou být sděleny.</a:t>
            </a:r>
          </a:p>
          <a:p>
            <a:pPr marL="342900" indent="-342900" algn="just"/>
            <a:endParaRPr lang="cs-CZ" sz="900">
              <a:latin typeface="Trebuchet MS" pitchFamily="34" charset="0"/>
            </a:endParaRPr>
          </a:p>
          <a:p>
            <a:pPr marL="342900" indent="-342900">
              <a:buFont typeface="Lucida Sans Unicode" pitchFamily="34" charset="0"/>
              <a:buAutoNum type="arabicPeriod" startAt="2"/>
            </a:pPr>
            <a:r>
              <a:rPr lang="cs-CZ" sz="2400" b="1">
                <a:latin typeface="Trebuchet MS" pitchFamily="34" charset="0"/>
              </a:rPr>
              <a:t>Citlivé údaje </a:t>
            </a:r>
          </a:p>
          <a:p>
            <a:pPr marL="342900" indent="-342900" algn="just"/>
            <a:r>
              <a:rPr lang="cs-CZ" sz="2400">
                <a:latin typeface="Trebuchet MS" pitchFamily="34" charset="0"/>
              </a:rPr>
              <a:t>	Buďte zvláště opatrní při práci s citlivými osobními údaji (tj. s informacemi týkajícími se rasy, politického názoru, tělesného nebo duševního zdraví, náboženského vyznání, členství v odborech, sexuální orientace, trestných činů atd.). Tyto informace by měly být uchovávány</a:t>
            </a:r>
            <a:br>
              <a:rPr lang="cs-CZ" sz="2400">
                <a:latin typeface="Trebuchet MS" pitchFamily="34" charset="0"/>
              </a:rPr>
            </a:br>
            <a:r>
              <a:rPr lang="cs-CZ" sz="2400">
                <a:latin typeface="Trebuchet MS" pitchFamily="34" charset="0"/>
              </a:rPr>
              <a:t> a používány v nezbytně nutných případech. Vždy získat souhlas dotyčné osoby. </a:t>
            </a:r>
          </a:p>
          <a:p>
            <a:pPr marL="342900" indent="-342900" algn="just"/>
            <a:endParaRPr lang="cs-CZ" sz="2400">
              <a:latin typeface="Trebuchet MS" pitchFamily="34" charset="0"/>
            </a:endParaRPr>
          </a:p>
        </p:txBody>
      </p:sp>
      <p:sp>
        <p:nvSpPr>
          <p:cNvPr id="19458" name="TextovéPole 2"/>
          <p:cNvSpPr txBox="1">
            <a:spLocks noChangeArrowheads="1"/>
          </p:cNvSpPr>
          <p:nvPr/>
        </p:nvSpPr>
        <p:spPr bwMode="auto">
          <a:xfrm>
            <a:off x="250825" y="188913"/>
            <a:ext cx="6883400" cy="522287"/>
          </a:xfrm>
          <a:prstGeom prst="rect">
            <a:avLst/>
          </a:prstGeom>
          <a:noFill/>
          <a:ln w="9525">
            <a:noFill/>
            <a:miter lim="800000"/>
            <a:headEnd/>
            <a:tailEnd/>
          </a:ln>
        </p:spPr>
        <p:txBody>
          <a:bodyPr wrap="none">
            <a:spAutoFit/>
          </a:bodyPr>
          <a:lstStyle/>
          <a:p>
            <a:r>
              <a:rPr lang="cs-CZ" sz="2800" b="1" i="1">
                <a:solidFill>
                  <a:srgbClr val="C00000"/>
                </a:solidFill>
                <a:latin typeface="Trebuchet MS" pitchFamily="34" charset="0"/>
              </a:rPr>
              <a:t>Pravidla pro dodržování ochrany údajů</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0825" y="404813"/>
            <a:ext cx="8424863" cy="5262562"/>
          </a:xfrm>
          <a:prstGeom prst="rect">
            <a:avLst/>
          </a:prstGeom>
        </p:spPr>
        <p:txBody>
          <a:bodyPr>
            <a:spAutoFit/>
          </a:bodyPr>
          <a:lstStyle/>
          <a:p>
            <a:pPr marL="457200" indent="-457200" algn="just">
              <a:buFont typeface="+mj-lt"/>
              <a:buAutoNum type="arabicPeriod" startAt="3"/>
              <a:defRPr/>
            </a:pPr>
            <a:r>
              <a:rPr lang="cs-CZ" sz="2400" b="1" dirty="0">
                <a:latin typeface="Trebuchet MS" pitchFamily="34" charset="0"/>
              </a:rPr>
              <a:t>Individuální práva - </a:t>
            </a:r>
            <a:r>
              <a:rPr lang="cs-CZ" sz="2400" dirty="0"/>
              <a:t>při přípravě zpráv nebo přidání poznámky k úředním dokumentům mějte na paměti, že jednotlivci mají právo vidět veškeré osobní údaje, a proto si žádné "neformální" připomínky o nich neschovávejte. Také si uvědomte, že to zahrnuje i e-maily obsahující osobní údaje, a tak stejná opatrnost by měla být použita při odesílání e-mailů.</a:t>
            </a:r>
          </a:p>
          <a:p>
            <a:pPr marL="342900" indent="-342900" algn="just">
              <a:buFont typeface="+mj-lt"/>
              <a:buAutoNum type="arabicPeriod" startAt="3"/>
              <a:defRPr/>
            </a:pPr>
            <a:endParaRPr lang="cs-CZ" sz="2400" dirty="0"/>
          </a:p>
          <a:p>
            <a:pPr marL="342900" indent="-342900" algn="just">
              <a:buFont typeface="+mj-lt"/>
              <a:buAutoNum type="arabicPeriod" startAt="3"/>
              <a:defRPr/>
            </a:pPr>
            <a:r>
              <a:rPr lang="cs-CZ" sz="2400" b="1" dirty="0">
                <a:latin typeface="Trebuchet MS" pitchFamily="34" charset="0"/>
              </a:rPr>
              <a:t>Revize a úpravy souborů - v</a:t>
            </a:r>
            <a:r>
              <a:rPr lang="cs-CZ" sz="2400" dirty="0"/>
              <a:t>ytvářet a uchovávat osobní údaje, pokud jsou naprosto nezbytné. Bezpečně zlikvidujte nebo odstraňte osobní údaje, které jsou zastaralé, irelevantní nebo již nejsou zapotřebí. Provádějte pravidelné revize souborů a systematicky zlikvidujte nepotřebné nebo zastaralé údaje.</a:t>
            </a:r>
            <a:endParaRPr lang="cs-CZ" sz="2400" b="1" dirty="0">
              <a:latin typeface="Trebuchet MS"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Obdélník 1"/>
          <p:cNvSpPr>
            <a:spLocks noChangeArrowheads="1"/>
          </p:cNvSpPr>
          <p:nvPr/>
        </p:nvSpPr>
        <p:spPr bwMode="auto">
          <a:xfrm>
            <a:off x="107950" y="333375"/>
            <a:ext cx="8677275" cy="5262563"/>
          </a:xfrm>
          <a:prstGeom prst="rect">
            <a:avLst/>
          </a:prstGeom>
          <a:noFill/>
          <a:ln w="9525">
            <a:noFill/>
            <a:miter lim="800000"/>
            <a:headEnd/>
            <a:tailEnd/>
          </a:ln>
        </p:spPr>
        <p:txBody>
          <a:bodyPr>
            <a:spAutoFit/>
          </a:bodyPr>
          <a:lstStyle/>
          <a:p>
            <a:pPr marL="457200" indent="-457200" algn="just">
              <a:buFont typeface="Lucida Sans Unicode" pitchFamily="34" charset="0"/>
              <a:buAutoNum type="arabicPeriod" startAt="5"/>
            </a:pPr>
            <a:r>
              <a:rPr lang="cs-CZ" sz="2400" b="1">
                <a:latin typeface="Trebuchet MS" pitchFamily="34" charset="0"/>
              </a:rPr>
              <a:t>Likvidace záznamů - </a:t>
            </a:r>
            <a:r>
              <a:rPr lang="cs-CZ" sz="2400"/>
              <a:t>při likvidaci vytištěných záznamů, které obsahují osobní údaje je nutné s nimi zacházet jako </a:t>
            </a:r>
            <a:br>
              <a:rPr lang="cs-CZ" sz="2400"/>
            </a:br>
            <a:r>
              <a:rPr lang="cs-CZ" sz="2400"/>
              <a:t>s důvěrnými (tj. spíše tyto soubory rozřezat, než je zlikvidovat jako papírový odpad). Podobně by měly být odstraněny nepotřebné elektronické záznamy. Počítač by neměl být prodán, pokud nezajistíte, aby všechny informace uložené v  něm byly odstraněny.</a:t>
            </a:r>
          </a:p>
          <a:p>
            <a:pPr marL="457200" indent="-457200" algn="just">
              <a:buFont typeface="Lucida Sans Unicode" pitchFamily="34" charset="0"/>
              <a:buAutoNum type="arabicPeriod" startAt="5"/>
            </a:pPr>
            <a:endParaRPr lang="cs-CZ" sz="2400"/>
          </a:p>
          <a:p>
            <a:pPr marL="457200" indent="-457200" algn="just">
              <a:buFont typeface="Lucida Sans Unicode" pitchFamily="34" charset="0"/>
              <a:buAutoNum type="arabicPeriod" startAt="5"/>
            </a:pPr>
            <a:endParaRPr lang="cs-CZ" sz="2400"/>
          </a:p>
          <a:p>
            <a:pPr marL="457200" indent="-457200" algn="just">
              <a:buFont typeface="Lucida Sans Unicode" pitchFamily="34" charset="0"/>
              <a:buAutoNum type="arabicPeriod" startAt="5"/>
            </a:pPr>
            <a:r>
              <a:rPr lang="cs-CZ" sz="2400" b="1"/>
              <a:t>Přesnost - </a:t>
            </a:r>
            <a:r>
              <a:rPr lang="cs-CZ" sz="2400"/>
              <a:t>udržujte všechny osobní údaje aktuální </a:t>
            </a:r>
            <a:br>
              <a:rPr lang="cs-CZ" sz="2400"/>
            </a:br>
            <a:r>
              <a:rPr lang="cs-CZ" sz="2400"/>
              <a:t>a přesné. Poznámka: všechny změny adresy a dalších dodatků. Pokud existuje sebemenší pochybnost </a:t>
            </a:r>
            <a:br>
              <a:rPr lang="cs-CZ" sz="2400"/>
            </a:br>
            <a:r>
              <a:rPr lang="cs-CZ" sz="2400"/>
              <a:t>o správnosti osobních údajů, pak by neměly být používány.</a:t>
            </a:r>
            <a:endParaRPr lang="cs-CZ" sz="2400" b="1"/>
          </a:p>
          <a:p>
            <a:pPr marL="457200" indent="-457200" algn="just">
              <a:buFont typeface="Lucida Sans Unicode" pitchFamily="34" charset="0"/>
              <a:buAutoNum type="arabicPeriod" startAt="5"/>
            </a:pPr>
            <a:endParaRPr lang="cs-CZ" sz="2400" b="1">
              <a:latin typeface="Trebuchet MS"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Obdélník 1"/>
          <p:cNvSpPr>
            <a:spLocks noChangeArrowheads="1"/>
          </p:cNvSpPr>
          <p:nvPr/>
        </p:nvSpPr>
        <p:spPr bwMode="auto">
          <a:xfrm>
            <a:off x="503238" y="765175"/>
            <a:ext cx="8532812" cy="4838700"/>
          </a:xfrm>
          <a:prstGeom prst="rect">
            <a:avLst/>
          </a:prstGeom>
          <a:noFill/>
          <a:ln w="9525">
            <a:noFill/>
            <a:miter lim="800000"/>
            <a:headEnd/>
            <a:tailEnd/>
          </a:ln>
        </p:spPr>
        <p:txBody>
          <a:bodyPr>
            <a:spAutoFit/>
          </a:bodyPr>
          <a:lstStyle/>
          <a:p>
            <a:pPr marL="457200" indent="-457200" algn="just">
              <a:buFont typeface="Lucida Sans Unicode" pitchFamily="34" charset="0"/>
              <a:buAutoNum type="arabicPeriod" startAt="7"/>
            </a:pPr>
            <a:r>
              <a:rPr lang="cs-CZ" sz="2400" b="1"/>
              <a:t>Zabezpečení – </a:t>
            </a:r>
            <a:r>
              <a:rPr lang="cs-CZ" sz="2400"/>
              <a:t>uchovávejte všechny osobní údaje bezpečně, jak je to možné (např. v uzamykatelné kartotéce nebo v místnostech, které mohou být uzamčeny). Nenechávejte záznamy obsahující osobní údaje bez dozoru v kancelářích nebo v oblastech přístupných veřejnosti. Ujistěte se, že osobní údaje se nezobrazují na počítačové obrazovce, která je viditelná kolemjdoucími. Buďte si vědomi, že tyto bezpečnostní zásady platí také pro nahrávky pořízené ve škole, pro práci doma, nebo při služebních setkáních. Také mějte na paměti, že e-mail není důvěrný nebo zabezpečený, takže by neměl být používán pro potenciálně citlivou komunikaci.</a:t>
            </a:r>
            <a:endParaRPr lang="cs-CZ" sz="2400" b="1"/>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521</TotalTime>
  <Words>1227</Words>
  <Application>Microsoft Office PowerPoint</Application>
  <PresentationFormat>Předvádění na obrazovce (4:3)</PresentationFormat>
  <Paragraphs>102</Paragraphs>
  <Slides>20</Slides>
  <Notes>0</Notes>
  <HiddenSlides>0</HiddenSlides>
  <MMClips>0</MMClips>
  <ScaleCrop>false</ScaleCrop>
  <HeadingPairs>
    <vt:vector size="6" baseType="variant">
      <vt:variant>
        <vt:lpstr>Použitá písma</vt:lpstr>
      </vt:variant>
      <vt:variant>
        <vt:i4>9</vt:i4>
      </vt:variant>
      <vt:variant>
        <vt:lpstr>Šablona návrhu</vt:lpstr>
      </vt:variant>
      <vt:variant>
        <vt:i4>8</vt:i4>
      </vt:variant>
      <vt:variant>
        <vt:lpstr>Nadpisy snímků</vt:lpstr>
      </vt:variant>
      <vt:variant>
        <vt:i4>20</vt:i4>
      </vt:variant>
    </vt:vector>
  </HeadingPairs>
  <TitlesOfParts>
    <vt:vector size="37" baseType="lpstr">
      <vt:lpstr>Arial</vt:lpstr>
      <vt:lpstr>Lucida Sans Unicode</vt:lpstr>
      <vt:lpstr>Wingdings 3</vt:lpstr>
      <vt:lpstr>Verdana</vt:lpstr>
      <vt:lpstr>Wingdings 2</vt:lpstr>
      <vt:lpstr>Calibri</vt:lpstr>
      <vt:lpstr>Trebuchet MS</vt:lpstr>
      <vt:lpstr>Times New Roman</vt:lpstr>
      <vt:lpstr>Wingdings</vt:lpstr>
      <vt:lpstr>Shluk</vt:lpstr>
      <vt:lpstr>Shluk</vt:lpstr>
      <vt:lpstr>Shluk</vt:lpstr>
      <vt:lpstr>Shluk</vt:lpstr>
      <vt:lpstr>Shluk</vt:lpstr>
      <vt:lpstr>Shluk</vt:lpstr>
      <vt:lpstr>Shluk</vt:lpstr>
      <vt:lpstr>Shluk</vt:lpstr>
      <vt:lpstr>Snímek 1</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Tester</dc:creator>
  <cp:lastModifiedBy>hnatkova</cp:lastModifiedBy>
  <cp:revision>104</cp:revision>
  <dcterms:created xsi:type="dcterms:W3CDTF">2012-09-03T09:18:06Z</dcterms:created>
  <dcterms:modified xsi:type="dcterms:W3CDTF">2013-04-26T11:34:04Z</dcterms:modified>
</cp:coreProperties>
</file>