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58" r:id="rId2"/>
    <p:sldId id="257" r:id="rId3"/>
    <p:sldId id="256" r:id="rId4"/>
    <p:sldId id="259" r:id="rId5"/>
    <p:sldId id="273" r:id="rId6"/>
    <p:sldId id="274" r:id="rId7"/>
    <p:sldId id="275" r:id="rId8"/>
    <p:sldId id="276" r:id="rId9"/>
    <p:sldId id="280" r:id="rId10"/>
    <p:sldId id="277" r:id="rId11"/>
    <p:sldId id="271" r:id="rId12"/>
    <p:sldId id="263" r:id="rId13"/>
    <p:sldId id="278" r:id="rId14"/>
    <p:sldId id="267" r:id="rId15"/>
    <p:sldId id="272" r:id="rId16"/>
    <p:sldId id="279" r:id="rId17"/>
    <p:sldId id="281" r:id="rId18"/>
    <p:sldId id="270" r:id="rId19"/>
  </p:sldIdLst>
  <p:sldSz cx="9144000" cy="6858000" type="screen4x3"/>
  <p:notesSz cx="6794500" cy="99314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8" autoAdjust="0"/>
    <p:restoredTop sz="94097" autoAdjust="0"/>
  </p:normalViewPr>
  <p:slideViewPr>
    <p:cSldViewPr>
      <p:cViewPr varScale="1">
        <p:scale>
          <a:sx n="70" d="100"/>
          <a:sy n="70" d="100"/>
        </p:scale>
        <p:origin x="13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D784694-69F5-43B1-B9DE-C67C6A5E8329}" type="datetimeFigureOut">
              <a:rPr lang="cs-CZ"/>
              <a:pPr/>
              <a:t>7.1.2014</a:t>
            </a:fld>
            <a:endParaRPr lang="cs-CZ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D5D6EA-0236-4145-877B-877983B0CB3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861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5B43BC-1F1E-4815-8D09-93CBEF9A2D46}" type="datetimeFigureOut">
              <a:rPr lang="cs-CZ"/>
              <a:pPr>
                <a:defRPr/>
              </a:pPr>
              <a:t>7.1.2014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D83FDE9-24C5-4BA6-B8EB-66FA2AE2B1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4FAF8-2091-4002-85BE-239AB110E75E}" type="datetimeFigureOut">
              <a:rPr lang="cs-CZ"/>
              <a:pPr>
                <a:defRPr/>
              </a:pPr>
              <a:t>7.1.2014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3817C-190D-4F91-A153-9390CDF992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9BA65-FEBF-4A46-80F4-94F1C8DD088C}" type="datetimeFigureOut">
              <a:rPr lang="cs-CZ"/>
              <a:pPr>
                <a:defRPr/>
              </a:pPr>
              <a:t>7.1.2014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7E7C1-64C3-49D9-945F-168AB63E0F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59214-C0C0-4CAC-95D3-053A8F7B5986}" type="datetimeFigureOut">
              <a:rPr lang="cs-CZ"/>
              <a:pPr>
                <a:defRPr/>
              </a:pPr>
              <a:t>7.1.2014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5ED4C-35A1-49D8-A952-B16E964619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vojitá šipk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B89BF6-44B2-4959-9808-829AA73AB9F8}" type="datetimeFigureOut">
              <a:rPr lang="cs-CZ"/>
              <a:pPr>
                <a:defRPr/>
              </a:pPr>
              <a:t>7.1.2014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5DA543-1CBF-4141-BB79-55CACB3A4C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BF11D4-D13C-43BF-8CC4-5A0016EA7311}" type="datetimeFigureOut">
              <a:rPr lang="cs-CZ"/>
              <a:pPr>
                <a:defRPr/>
              </a:pPr>
              <a:t>7.1.2014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F8A6A2-6AC0-47E0-9D43-6533702469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A916E5-ABCD-4CE2-A424-A3CCA696F18F}" type="datetimeFigureOut">
              <a:rPr lang="cs-CZ"/>
              <a:pPr>
                <a:defRPr/>
              </a:pPr>
              <a:t>7.1.2014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BEEB5E7-C640-4851-9B63-34436E8FEF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F8B43B-F2BE-4DE8-A921-8E214B14ED47}" type="datetimeFigureOut">
              <a:rPr lang="cs-CZ"/>
              <a:pPr>
                <a:defRPr/>
              </a:pPr>
              <a:t>7.1.2014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1A3EF7-EC03-4AAF-8D42-4D8DC3ACB3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F813D-EC22-4C3C-AC00-C89B73F10295}" type="datetimeFigureOut">
              <a:rPr lang="cs-CZ"/>
              <a:pPr>
                <a:defRPr/>
              </a:pPr>
              <a:t>7.1.2014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032EA-CE06-4A62-ACAC-DA051DD119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7EDB14-DC9D-4F7D-BAC6-3992D05C74B5}" type="datetimeFigureOut">
              <a:rPr lang="cs-CZ"/>
              <a:pPr>
                <a:defRPr/>
              </a:pPr>
              <a:t>7.1.2014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1837AA-7FF2-4B3F-9224-1BE247E09C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Volný tvar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vojitá šipk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BC64754-7FBC-4B71-8ACE-571903B52462}" type="datetimeFigureOut">
              <a:rPr lang="cs-CZ"/>
              <a:pPr>
                <a:defRPr/>
              </a:pPr>
              <a:t>7.1.2014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416C6A1-5C11-4C97-9A5C-F2B34477C3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9EB1F16-B4A0-4929-AC99-28F4C686585A}" type="datetimeFigureOut">
              <a:rPr lang="cs-CZ"/>
              <a:pPr>
                <a:defRPr/>
              </a:pPr>
              <a:t>7.1.2014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5B14319-8C04-472B-A8D6-539288D88C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6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opbox.com/" TargetMode="External"/><Relationship Id="rId7" Type="http://schemas.openxmlformats.org/officeDocument/2006/relationships/hyperlink" Target="http://scrap-studio.cz/" TargetMode="External"/><Relationship Id="rId2" Type="http://schemas.openxmlformats.org/officeDocument/2006/relationships/hyperlink" Target="http://www.adrive.com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s.wikipedia.org/wiki/z&#225;lohov&#225;n&#237;" TargetMode="External"/><Relationship Id="rId5" Type="http://schemas.openxmlformats.org/officeDocument/2006/relationships/hyperlink" Target="http://windows.microsoft.com/cs-cz/skydrive/" TargetMode="External"/><Relationship Id="rId4" Type="http://schemas.openxmlformats.org/officeDocument/2006/relationships/hyperlink" Target="https://www.humyo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Lucida Sans Unicode" pitchFamily="34" charset="0"/>
            </a:endParaRPr>
          </a:p>
        </p:txBody>
      </p:sp>
      <p:graphicFrame>
        <p:nvGraphicFramePr>
          <p:cNvPr id="13354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208414"/>
              </p:ext>
            </p:extLst>
          </p:nvPr>
        </p:nvGraphicFramePr>
        <p:xfrm>
          <a:off x="4067944" y="1268761"/>
          <a:ext cx="4824412" cy="4207184"/>
        </p:xfrm>
        <a:graphic>
          <a:graphicData uri="http://schemas.openxmlformats.org/drawingml/2006/table">
            <a:tbl>
              <a:tblPr/>
              <a:tblGrid>
                <a:gridCol w="2305050"/>
                <a:gridCol w="2519362"/>
              </a:tblGrid>
              <a:tr h="4504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III/2 Inovace a zkvalitnění výuky prostřednictvím ICT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VY_32_INOVACE_1_1_15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Název vzdělávacího materiálu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+mn-ea"/>
                          <a:cs typeface="Times New Roman" pitchFamily="18" charset="0"/>
                        </a:rPr>
                        <a:t>Zálohování dat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4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Jméno autora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Ing. Bulka Josef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Tématická oblast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Obecné pojmy informatiky a přenos dat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4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Vzdělávací obor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Všechny obory školy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Předmět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Informační a komunikační technologie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Ročník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1. a 2. ročník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54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Rozvíjené klíčové kompetence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Kompetence k učení, řešení problému, komunikativní, pracovní, personální a sociální a personální.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54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Průřezové téma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Informační a komunikační  technologie, Člověk a svět práce, Člověk a životní prostředí, Občan v demokratické společnosti.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9" name="Rectangle 3"/>
          <p:cNvSpPr>
            <a:spLocks noChangeArrowheads="1"/>
          </p:cNvSpPr>
          <p:nvPr/>
        </p:nvSpPr>
        <p:spPr bwMode="auto">
          <a:xfrm>
            <a:off x="0" y="1548686"/>
            <a:ext cx="432117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400" b="1" dirty="0" smtClean="0">
                <a:latin typeface="Trebuchet MS" pitchFamily="34" charset="0"/>
                <a:ea typeface="Times New Roman" pitchFamily="18" charset="0"/>
                <a:cs typeface="Arial" charset="0"/>
              </a:rPr>
              <a:t>„EU </a:t>
            </a:r>
            <a:r>
              <a:rPr lang="cs-CZ" sz="1400" b="1" dirty="0">
                <a:latin typeface="Trebuchet MS" pitchFamily="34" charset="0"/>
                <a:ea typeface="Times New Roman" pitchFamily="18" charset="0"/>
                <a:cs typeface="Arial" charset="0"/>
              </a:rPr>
              <a:t>peníze školám“</a:t>
            </a:r>
            <a:endParaRPr lang="cs-CZ" sz="600" dirty="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cs-CZ" sz="1400" b="1" dirty="0">
                <a:latin typeface="Trebuchet MS" pitchFamily="34" charset="0"/>
                <a:ea typeface="Times New Roman" pitchFamily="18" charset="0"/>
                <a:cs typeface="Arial" charset="0"/>
              </a:rPr>
              <a:t>Projekt DIGIT – digitalizace výuky na ISŠTE Sokolov</a:t>
            </a:r>
            <a:endParaRPr lang="cs-CZ" sz="600" dirty="0">
              <a:ea typeface="Times New Roman" pitchFamily="18" charset="0"/>
              <a:cs typeface="Arial" charset="0"/>
            </a:endParaRPr>
          </a:p>
          <a:p>
            <a:pPr eaLnBrk="0" hangingPunct="0"/>
            <a:endParaRPr lang="cs-CZ" sz="1400" b="1" dirty="0">
              <a:latin typeface="Trebuchet MS" pitchFamily="34" charset="0"/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cs-CZ" sz="1400" b="1" dirty="0" err="1">
                <a:latin typeface="Trebuchet MS" pitchFamily="34" charset="0"/>
                <a:ea typeface="Times New Roman" pitchFamily="18" charset="0"/>
                <a:cs typeface="Arial" charset="0"/>
              </a:rPr>
              <a:t>reg.č</a:t>
            </a:r>
            <a:r>
              <a:rPr lang="cs-CZ" sz="1400" b="1" dirty="0">
                <a:latin typeface="Trebuchet MS" pitchFamily="34" charset="0"/>
                <a:ea typeface="Times New Roman" pitchFamily="18" charset="0"/>
                <a:cs typeface="Arial" charset="0"/>
              </a:rPr>
              <a:t>. CZ.1.07/1.5.00/34.0496</a:t>
            </a:r>
            <a:endParaRPr lang="cs-CZ" sz="600" dirty="0">
              <a:ea typeface="Times New Roman" pitchFamily="18" charset="0"/>
              <a:cs typeface="Arial" charset="0"/>
            </a:endParaRPr>
          </a:p>
          <a:p>
            <a:pPr eaLnBrk="0" hangingPunct="0"/>
            <a:endParaRPr lang="cs-CZ" dirty="0">
              <a:ea typeface="Times New Roman" pitchFamily="18" charset="0"/>
              <a:cs typeface="Arial" charset="0"/>
            </a:endParaRPr>
          </a:p>
        </p:txBody>
      </p:sp>
      <p:pic>
        <p:nvPicPr>
          <p:cNvPr id="13350" name="Obrázek 2" descr="OPVK_hor_zakladni_logolink_CB_cz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3948112" cy="935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0"/>
            <a:ext cx="9144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3200" b="1" i="1" dirty="0" smtClean="0">
                <a:solidFill>
                  <a:srgbClr val="C00000"/>
                </a:solidFill>
                <a:latin typeface="Trebuchet MS" pitchFamily="34" charset="0"/>
              </a:rPr>
              <a:t>Vzdálená zálohovací služba</a:t>
            </a:r>
          </a:p>
          <a:p>
            <a:pPr algn="just"/>
            <a:endParaRPr lang="cs-CZ" sz="1600" dirty="0" smtClean="0">
              <a:latin typeface="Trebuchet MS" pitchFamily="34" charset="0"/>
            </a:endParaRP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 smtClean="0">
                <a:latin typeface="Trebuchet MS" pitchFamily="34" charset="0"/>
              </a:rPr>
              <a:t>Vysokorychlostní internet umožňuje pro firmy i domácností, zálohovat data tak že zabraňuje možnému zničení záloh v důsledku požáru, povodní či jiných nenadálých situací.</a:t>
            </a: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 smtClean="0">
                <a:latin typeface="Trebuchet MS" pitchFamily="34" charset="0"/>
              </a:rPr>
              <a:t>Nevýhodou je pouze pomalejší průběh zálohování v porovnání s klasickými paměťovými medii a zneužití citlivých dat ze záloh, třetí osobou (</a:t>
            </a:r>
            <a:r>
              <a:rPr lang="cs-CZ" sz="2800" dirty="0" err="1" smtClean="0">
                <a:latin typeface="Trebuchet MS" pitchFamily="34" charset="0"/>
              </a:rPr>
              <a:t>cracker</a:t>
            </a:r>
            <a:r>
              <a:rPr lang="cs-CZ" sz="2800" dirty="0" smtClean="0">
                <a:latin typeface="Trebuchet MS" pitchFamily="34" charset="0"/>
              </a:rPr>
              <a:t>), která se může k těmto datům dostat.</a:t>
            </a: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 smtClean="0">
                <a:latin typeface="Trebuchet MS" pitchFamily="34" charset="0"/>
              </a:rPr>
              <a:t>V současnosti tyto služby zažívají velký rozmach. Jsou většinou zdarma, nabízejí však omezené možnosti zálohování a menší kapacitu úložného prostoru. </a:t>
            </a:r>
            <a:endParaRPr lang="cs-CZ" sz="28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7504" y="260648"/>
            <a:ext cx="87129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3200" b="1" i="1" dirty="0" smtClean="0">
                <a:latin typeface="Trebuchet MS" pitchFamily="34" charset="0"/>
              </a:rPr>
              <a:t>Příklady nejčastěji používaných  online  zálohovacích služeb:</a:t>
            </a:r>
            <a:endParaRPr lang="cs-CZ" sz="3200" b="1" i="1" dirty="0">
              <a:latin typeface="Trebuchet MS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39552" y="1772816"/>
            <a:ext cx="828092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chemeClr val="tx1"/>
              </a:buClr>
              <a:buFont typeface="Wingdings" pitchFamily="2" charset="2"/>
              <a:buChar char="l"/>
            </a:pPr>
            <a:r>
              <a:rPr lang="cs-CZ" sz="2800" b="1" i="1" dirty="0" err="1" smtClean="0">
                <a:solidFill>
                  <a:srgbClr val="C00000"/>
                </a:solidFill>
                <a:latin typeface="Trebuchet MS" pitchFamily="34" charset="0"/>
              </a:rPr>
              <a:t>Adrive</a:t>
            </a:r>
            <a:r>
              <a:rPr lang="cs-CZ" sz="2800" dirty="0" smtClean="0">
                <a:latin typeface="Trebuchet MS" pitchFamily="34" charset="0"/>
              </a:rPr>
              <a:t> - vše se nastavuje, </a:t>
            </a:r>
            <a:r>
              <a:rPr lang="cs-CZ" sz="2800" dirty="0" err="1" smtClean="0">
                <a:latin typeface="Trebuchet MS" pitchFamily="34" charset="0"/>
              </a:rPr>
              <a:t>uplouduje</a:t>
            </a:r>
            <a:r>
              <a:rPr lang="cs-CZ" sz="2800" dirty="0" smtClean="0">
                <a:latin typeface="Trebuchet MS" pitchFamily="34" charset="0"/>
              </a:rPr>
              <a:t> a stahuje přes prohlížeč (50GB dat)</a:t>
            </a:r>
          </a:p>
          <a:p>
            <a:pPr marL="342900" indent="-342900" algn="just">
              <a:buClr>
                <a:schemeClr val="tx1"/>
              </a:buClr>
              <a:buFont typeface="Wingdings" pitchFamily="2" charset="2"/>
              <a:buChar char="l"/>
            </a:pPr>
            <a:r>
              <a:rPr lang="cs-CZ" sz="2800" b="1" i="1" dirty="0" err="1" smtClean="0">
                <a:solidFill>
                  <a:srgbClr val="C00000"/>
                </a:solidFill>
                <a:latin typeface="Trebuchet MS" pitchFamily="34" charset="0"/>
              </a:rPr>
              <a:t>Dropbox</a:t>
            </a:r>
            <a:r>
              <a:rPr lang="cs-CZ" sz="2800" dirty="0" smtClean="0">
                <a:latin typeface="Trebuchet MS" pitchFamily="34" charset="0"/>
              </a:rPr>
              <a:t>  (5GB – zdarma), větší kapacita placená</a:t>
            </a:r>
          </a:p>
          <a:p>
            <a:pPr marL="342900" indent="-342900" algn="just">
              <a:buClr>
                <a:schemeClr val="tx1"/>
              </a:buClr>
              <a:buFont typeface="Wingdings" pitchFamily="2" charset="2"/>
              <a:buChar char="l"/>
            </a:pPr>
            <a:r>
              <a:rPr lang="cs-CZ" sz="2800" b="1" i="1" dirty="0" err="1" smtClean="0">
                <a:solidFill>
                  <a:srgbClr val="C00000"/>
                </a:solidFill>
                <a:latin typeface="Trebuchet MS" pitchFamily="34" charset="0"/>
              </a:rPr>
              <a:t>Humyo</a:t>
            </a:r>
            <a:endParaRPr lang="cs-CZ" sz="2800" b="1" i="1" dirty="0" smtClean="0">
              <a:solidFill>
                <a:srgbClr val="C00000"/>
              </a:solidFill>
              <a:latin typeface="Trebuchet MS" pitchFamily="34" charset="0"/>
            </a:endParaRPr>
          </a:p>
          <a:p>
            <a:pPr marL="342900" indent="-342900" algn="just">
              <a:buClr>
                <a:schemeClr val="tx1"/>
              </a:buClr>
              <a:buFont typeface="Wingdings" pitchFamily="2" charset="2"/>
              <a:buChar char="l"/>
            </a:pPr>
            <a:r>
              <a:rPr lang="cs-CZ" sz="2800" b="1" i="1" dirty="0" smtClean="0">
                <a:solidFill>
                  <a:srgbClr val="C00000"/>
                </a:solidFill>
                <a:latin typeface="Trebuchet MS" pitchFamily="34" charset="0"/>
              </a:rPr>
              <a:t>Windows Live </a:t>
            </a:r>
            <a:r>
              <a:rPr lang="cs-CZ" sz="2800" b="1" i="1" dirty="0" err="1" smtClean="0">
                <a:solidFill>
                  <a:srgbClr val="C00000"/>
                </a:solidFill>
                <a:latin typeface="Trebuchet MS" pitchFamily="34" charset="0"/>
              </a:rPr>
              <a:t>Mesh</a:t>
            </a:r>
            <a:r>
              <a:rPr lang="cs-CZ" sz="2800" b="1" i="1" dirty="0" smtClean="0">
                <a:solidFill>
                  <a:srgbClr val="C00000"/>
                </a:solidFill>
                <a:latin typeface="Trebuchet MS" pitchFamily="34" charset="0"/>
              </a:rPr>
              <a:t> (</a:t>
            </a:r>
            <a:r>
              <a:rPr lang="cs-CZ" sz="2800" b="1" i="1" dirty="0" err="1" smtClean="0">
                <a:solidFill>
                  <a:srgbClr val="C00000"/>
                </a:solidFill>
                <a:latin typeface="Trebuchet MS" pitchFamily="34" charset="0"/>
              </a:rPr>
              <a:t>DSkyDrive</a:t>
            </a:r>
            <a:r>
              <a:rPr lang="cs-CZ" sz="2800" b="1" i="1" dirty="0" smtClean="0">
                <a:solidFill>
                  <a:srgbClr val="C00000"/>
                </a:solidFill>
                <a:latin typeface="Trebuchet MS" pitchFamily="34" charset="0"/>
              </a:rPr>
              <a:t>)</a:t>
            </a:r>
            <a:r>
              <a:rPr lang="cs-CZ" sz="2800" dirty="0" smtClean="0">
                <a:latin typeface="Trebuchet MS" pitchFamily="34" charset="0"/>
              </a:rPr>
              <a:t> – produkt firmy Microsoft (5GB)</a:t>
            </a:r>
          </a:p>
          <a:p>
            <a:pPr marL="342900" indent="-342900" algn="just">
              <a:buClr>
                <a:schemeClr val="tx1"/>
              </a:buClr>
              <a:buFont typeface="Wingdings" pitchFamily="2" charset="2"/>
              <a:buChar char="l"/>
            </a:pPr>
            <a:r>
              <a:rPr lang="cs-CZ" sz="2800" b="1" i="1" dirty="0" err="1" smtClean="0">
                <a:solidFill>
                  <a:srgbClr val="C00000"/>
                </a:solidFill>
                <a:latin typeface="Trebuchet MS" pitchFamily="34" charset="0"/>
              </a:rPr>
              <a:t>Whitestore</a:t>
            </a:r>
            <a:endParaRPr lang="cs-CZ" sz="2800" b="1" i="1" dirty="0" smtClean="0">
              <a:solidFill>
                <a:srgbClr val="C00000"/>
              </a:solidFill>
              <a:latin typeface="Trebuchet MS" pitchFamily="34" charset="0"/>
            </a:endParaRPr>
          </a:p>
          <a:p>
            <a:pPr algn="just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331640" y="620688"/>
            <a:ext cx="6552727" cy="108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Pracovní list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4663" y="2420938"/>
            <a:ext cx="4032250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188640"/>
            <a:ext cx="864096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3200" b="1" i="1" dirty="0" smtClean="0">
                <a:latin typeface="Trebuchet MS" pitchFamily="34" charset="0"/>
              </a:rPr>
              <a:t>Zadání1</a:t>
            </a:r>
          </a:p>
          <a:p>
            <a:pPr algn="just"/>
            <a:r>
              <a:rPr lang="cs-CZ" sz="2800" dirty="0" smtClean="0">
                <a:latin typeface="Trebuchet MS" pitchFamily="34" charset="0"/>
              </a:rPr>
              <a:t>Vyjmenujte a stručně popište technická média a zařízení pro zálohování dat, které máte možnost využívat na svém počítači, nebo školní síti. Na Internetu, najděte jejich nejmodernější řešení.</a:t>
            </a:r>
          </a:p>
          <a:p>
            <a:pPr algn="just"/>
            <a:endParaRPr lang="cs-CZ" sz="2800" dirty="0" smtClean="0">
              <a:latin typeface="Trebuchet MS" pitchFamily="34" charset="0"/>
            </a:endParaRPr>
          </a:p>
          <a:p>
            <a:pPr algn="just"/>
            <a:r>
              <a:rPr lang="cs-CZ" sz="3200" b="1" i="1" dirty="0" smtClean="0">
                <a:latin typeface="Trebuchet MS" pitchFamily="34" charset="0"/>
              </a:rPr>
              <a:t>Zadání2</a:t>
            </a:r>
          </a:p>
          <a:p>
            <a:pPr algn="just"/>
            <a:r>
              <a:rPr lang="cs-CZ" sz="2800" dirty="0" smtClean="0">
                <a:latin typeface="Trebuchet MS" pitchFamily="34" charset="0"/>
              </a:rPr>
              <a:t>Podle výše uvedeného výkladu, navštivte stránky poskytovatelů on-line zálohovacích služeb, na Internetu. Proveďte porovnání jejich možností, včetně kapacity pro uložení dat a pro kterou službu byste se rozhodli.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57536" y="907529"/>
            <a:ext cx="778450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Test a ověření znalostí</a:t>
            </a:r>
            <a:endParaRPr lang="cs-CZ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86450" y="3643313"/>
            <a:ext cx="2700338" cy="230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5" y="692696"/>
            <a:ext cx="885698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cs-CZ" sz="2800" dirty="0" smtClean="0">
                <a:latin typeface="Trebuchet MS" pitchFamily="34" charset="0"/>
              </a:rPr>
              <a:t>Online zálohování dat je prováděno: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V přesně stanoveném časovém intervalu uživatelem. 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Za běžného provozu počítače.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Je prováděno mimo běžný provoz počítače.</a:t>
            </a:r>
          </a:p>
          <a:p>
            <a:pPr marL="1428750" lvl="2" indent="-514350" algn="just">
              <a:buFont typeface="+mj-lt"/>
              <a:buAutoNum type="alphaLcParenR"/>
            </a:pPr>
            <a:endParaRPr lang="cs-CZ" sz="2800" dirty="0" smtClean="0">
              <a:latin typeface="Trebuchet MS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cs-CZ" sz="2800" dirty="0" smtClean="0">
                <a:latin typeface="Trebuchet MS" pitchFamily="34" charset="0"/>
              </a:rPr>
              <a:t>Offline zálohování dat je prováděno: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Za běžného provozu počítače.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Je prováděno mimo běžný provoz počítače.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V přesně stanoveném časovém intervalu uživatelem. </a:t>
            </a:r>
          </a:p>
          <a:p>
            <a:pPr marL="1428750" lvl="2" indent="-514350" algn="just">
              <a:buFont typeface="+mj-lt"/>
              <a:buAutoNum type="alphaLcParenR"/>
            </a:pPr>
            <a:endParaRPr lang="cs-CZ" dirty="0" smtClean="0">
              <a:latin typeface="Trebuchet MS" pitchFamily="34" charset="0"/>
            </a:endParaRPr>
          </a:p>
          <a:p>
            <a:pPr marL="1428750" lvl="2" indent="-514350" algn="just">
              <a:buFont typeface="+mj-lt"/>
              <a:buAutoNum type="alphaLcParenR"/>
            </a:pPr>
            <a:endParaRPr lang="cs-CZ" dirty="0" smtClean="0">
              <a:latin typeface="Trebuchet MS" pitchFamily="34" charset="0"/>
            </a:endParaRPr>
          </a:p>
          <a:p>
            <a:pPr marL="1257300" lvl="2" indent="-342900">
              <a:buFont typeface="+mj-lt"/>
              <a:buAutoNum type="alphaLcParenR"/>
            </a:pPr>
            <a:endParaRPr lang="cs-CZ" dirty="0" smtClean="0"/>
          </a:p>
          <a:p>
            <a:pPr marL="1257300" lvl="2" indent="-342900">
              <a:buFont typeface="+mj-lt"/>
              <a:buAutoNum type="alphaLcParenR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332656"/>
            <a:ext cx="87129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 startAt="3"/>
            </a:pPr>
            <a:r>
              <a:rPr lang="cs-CZ" sz="2800" dirty="0" smtClean="0">
                <a:latin typeface="Trebuchet MS" pitchFamily="34" charset="0"/>
              </a:rPr>
              <a:t>Nejpomalejší proces zálohování je prováděn na záznamové médium kterým je :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DVD neb BD disk.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Magnetická páska.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NAS disky.</a:t>
            </a:r>
          </a:p>
          <a:p>
            <a:pPr marL="1428750" lvl="2" indent="-514350" algn="just">
              <a:buFont typeface="+mj-lt"/>
              <a:buAutoNum type="alphaLcParenR"/>
            </a:pPr>
            <a:endParaRPr lang="cs-CZ" sz="2800" dirty="0" smtClean="0">
              <a:latin typeface="Trebuchet MS" pitchFamily="34" charset="0"/>
            </a:endParaRPr>
          </a:p>
          <a:p>
            <a:pPr marL="514350" indent="-514350" algn="just">
              <a:buFont typeface="+mj-lt"/>
              <a:buAutoNum type="arabicPeriod" startAt="4"/>
            </a:pPr>
            <a:r>
              <a:rPr lang="cs-CZ" sz="2800" dirty="0" smtClean="0">
                <a:latin typeface="Trebuchet MS" pitchFamily="34" charset="0"/>
              </a:rPr>
              <a:t>Zálohovací médium pracující s optickým diskem je: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Magnetická páska.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NAS disky.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DVD neb </a:t>
            </a:r>
            <a:r>
              <a:rPr lang="cs-CZ" sz="2800" smtClean="0">
                <a:latin typeface="Trebuchet MS" pitchFamily="34" charset="0"/>
              </a:rPr>
              <a:t>BD disk.</a:t>
            </a:r>
            <a:endParaRPr lang="cs-CZ" sz="2800" dirty="0" smtClean="0">
              <a:latin typeface="Trebuchet MS" pitchFamily="34" charset="0"/>
            </a:endParaRPr>
          </a:p>
          <a:p>
            <a:pPr marL="1428750" lvl="2" indent="-514350" algn="just"/>
            <a:endParaRPr lang="cs-CZ" sz="2800" dirty="0" smtClean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366623"/>
            <a:ext cx="86409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 startAt="5"/>
            </a:pPr>
            <a:r>
              <a:rPr lang="cs-CZ" sz="2800" dirty="0" smtClean="0">
                <a:latin typeface="Trebuchet MS" pitchFamily="34" charset="0"/>
              </a:rPr>
              <a:t>Potřeba tzv. RAID pole, složeného z několika disků, je potřeba především při :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Vícenásobných kopiích souborů.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Při </a:t>
            </a:r>
            <a:r>
              <a:rPr lang="cs-CZ" sz="2800" dirty="0" err="1" smtClean="0">
                <a:latin typeface="Trebuchet MS" pitchFamily="34" charset="0"/>
              </a:rPr>
              <a:t>versionování</a:t>
            </a:r>
            <a:r>
              <a:rPr lang="cs-CZ" sz="2800" dirty="0" smtClean="0">
                <a:latin typeface="Trebuchet MS" pitchFamily="34" charset="0"/>
              </a:rPr>
              <a:t> záloh.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Při zaznamenávání změn software.</a:t>
            </a:r>
          </a:p>
          <a:p>
            <a:pPr marL="1428750" lvl="2" indent="-514350" algn="just">
              <a:buFont typeface="+mj-lt"/>
              <a:buAutoNum type="alphaLcParenR"/>
            </a:pPr>
            <a:endParaRPr lang="cs-CZ" sz="2800" dirty="0" smtClean="0">
              <a:latin typeface="Trebuchet MS" pitchFamily="34" charset="0"/>
            </a:endParaRPr>
          </a:p>
          <a:p>
            <a:pPr marL="514350" indent="-514350" algn="just">
              <a:buFont typeface="+mj-lt"/>
              <a:buAutoNum type="arabicPeriod" startAt="6"/>
            </a:pPr>
            <a:r>
              <a:rPr lang="cs-CZ" sz="2800" dirty="0" smtClean="0">
                <a:latin typeface="Trebuchet MS" pitchFamily="34" charset="0"/>
              </a:rPr>
              <a:t>Vzdálená zálohovací služba, může být prováděna prostřednictvím: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Magnetické pásky.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HDD disku.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Pomocí Internetu a služby </a:t>
            </a:r>
            <a:r>
              <a:rPr lang="cs-CZ" sz="2800" dirty="0" err="1" smtClean="0">
                <a:latin typeface="Trebuchet MS" pitchFamily="34" charset="0"/>
              </a:rPr>
              <a:t>Dropbox</a:t>
            </a:r>
            <a:r>
              <a:rPr lang="cs-CZ" sz="2800" dirty="0" smtClean="0">
                <a:latin typeface="Trebuchet MS" pitchFamily="34" charset="0"/>
              </a:rPr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Obdélník 2"/>
          <p:cNvSpPr>
            <a:spLocks noChangeArrowheads="1"/>
          </p:cNvSpPr>
          <p:nvPr/>
        </p:nvSpPr>
        <p:spPr bwMode="auto">
          <a:xfrm>
            <a:off x="323528" y="1124744"/>
            <a:ext cx="864096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cs-CZ" sz="2800" b="1" dirty="0" smtClean="0">
                <a:latin typeface="Trebuchet MS" pitchFamily="34" charset="0"/>
                <a:hlinkClick r:id="rId2"/>
              </a:rPr>
              <a:t>http://www.</a:t>
            </a:r>
            <a:r>
              <a:rPr lang="cs-CZ" sz="2800" b="1" dirty="0" err="1" smtClean="0">
                <a:latin typeface="Trebuchet MS" pitchFamily="34" charset="0"/>
                <a:hlinkClick r:id="rId2"/>
              </a:rPr>
              <a:t>adrive.com</a:t>
            </a:r>
            <a:endParaRPr lang="cs-CZ" sz="2800" b="1" dirty="0" smtClean="0">
              <a:latin typeface="Trebuchet MS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2800" b="1" dirty="0" smtClean="0">
                <a:latin typeface="Trebuchet MS" pitchFamily="34" charset="0"/>
                <a:hlinkClick r:id="rId3"/>
              </a:rPr>
              <a:t>https://www.dropbox.com</a:t>
            </a:r>
            <a:endParaRPr lang="cs-CZ" sz="2800" b="1" dirty="0" smtClean="0">
              <a:latin typeface="Trebuchet MS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2800" b="1" dirty="0" smtClean="0">
                <a:latin typeface="Trebuchet MS" pitchFamily="34" charset="0"/>
                <a:hlinkClick r:id="rId4"/>
              </a:rPr>
              <a:t>https://www.humyo.com</a:t>
            </a:r>
            <a:endParaRPr lang="cs-CZ" sz="2800" b="1" dirty="0" smtClean="0">
              <a:latin typeface="Trebuchet MS" pitchFamily="34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cs-CZ" sz="2800" b="1" dirty="0" smtClean="0">
                <a:latin typeface="Trebuchet MS" pitchFamily="34" charset="0"/>
                <a:hlinkClick r:id="rId5"/>
              </a:rPr>
              <a:t>http://windows.microsoft.com/cs-cz/skydrive/</a:t>
            </a:r>
            <a:endParaRPr lang="cs-CZ" sz="2800" b="1" dirty="0" smtClean="0">
              <a:latin typeface="Trebuchet MS" pitchFamily="34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cs-CZ" sz="2800" b="1" dirty="0" smtClean="0">
                <a:latin typeface="Trebuchet MS" pitchFamily="34" charset="0"/>
                <a:hlinkClick r:id="rId6"/>
              </a:rPr>
              <a:t>http://cs.wikipedia.org/wiki/zálohování dat</a:t>
            </a:r>
          </a:p>
          <a:p>
            <a:pPr marL="342900" indent="-342900" algn="just">
              <a:buFontTx/>
              <a:buAutoNum type="arabicPeriod"/>
            </a:pPr>
            <a:r>
              <a:rPr lang="cs-CZ" sz="2800" dirty="0" smtClean="0"/>
              <a:t>Klimeš, Skalka, </a:t>
            </a:r>
            <a:r>
              <a:rPr lang="cs-CZ" sz="2800" dirty="0" err="1" smtClean="0"/>
              <a:t>Lovászová</a:t>
            </a:r>
            <a:r>
              <a:rPr lang="cs-CZ" sz="2800" dirty="0" smtClean="0"/>
              <a:t>, Švec -Informatika pro maturanty a zájemce o studium na vysokých školách. ISBN 978-80-89132-71-3</a:t>
            </a:r>
          </a:p>
          <a:p>
            <a:pPr marL="342900" indent="-342900" algn="just">
              <a:buFontTx/>
              <a:buAutoNum type="arabicPeriod"/>
            </a:pPr>
            <a:r>
              <a:rPr lang="cs-CZ" sz="2800" dirty="0" smtClean="0"/>
              <a:t>Jiří </a:t>
            </a:r>
            <a:r>
              <a:rPr lang="cs-CZ" sz="2800" dirty="0" err="1" smtClean="0"/>
              <a:t>Plášil</a:t>
            </a:r>
            <a:r>
              <a:rPr lang="cs-CZ" sz="2800" dirty="0" smtClean="0"/>
              <a:t> – PC pro školy, nakladatelství </a:t>
            </a:r>
            <a:r>
              <a:rPr lang="cs-CZ" sz="2800" dirty="0" err="1" smtClean="0"/>
              <a:t>Kopp</a:t>
            </a:r>
            <a:r>
              <a:rPr lang="cs-CZ" sz="2800" dirty="0" smtClean="0"/>
              <a:t>, České Budějovice 2003.ISBN 80-7232-206-0</a:t>
            </a:r>
          </a:p>
          <a:p>
            <a:pPr marL="342900" indent="-342900" algn="just"/>
            <a:endParaRPr lang="cs-CZ" sz="2800" b="1" dirty="0">
              <a:latin typeface="Trebuchet MS" pitchFamily="34" charset="0"/>
            </a:endParaRPr>
          </a:p>
          <a:p>
            <a:pPr marL="342900" indent="-342900">
              <a:buFontTx/>
              <a:buAutoNum type="arabicPeriod"/>
            </a:pPr>
            <a:endParaRPr lang="cs-CZ" sz="2800" b="1" dirty="0">
              <a:latin typeface="Trebuchet MS" pitchFamily="34" charset="0"/>
              <a:hlinkClick r:id="rId7"/>
            </a:endParaRPr>
          </a:p>
          <a:p>
            <a:pPr marL="342900" indent="-342900">
              <a:buFontTx/>
              <a:buAutoNum type="arabicPeriod"/>
            </a:pPr>
            <a:endParaRPr lang="cs-CZ" sz="2800" dirty="0">
              <a:latin typeface="Trebuchet MS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0" y="260648"/>
            <a:ext cx="6490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latin typeface="+mn-lt"/>
              </a:rPr>
              <a:t>Seznam odkazů a použité literatury:</a:t>
            </a:r>
            <a:endParaRPr lang="cs-CZ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Lucida Sans Unicode" pitchFamily="34" charset="0"/>
            </a:endParaRPr>
          </a:p>
        </p:txBody>
      </p:sp>
      <p:sp>
        <p:nvSpPr>
          <p:cNvPr id="1433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Lucida Sans Unicode" pitchFamily="34" charset="0"/>
            </a:endParaRPr>
          </a:p>
        </p:txBody>
      </p:sp>
      <p:graphicFrame>
        <p:nvGraphicFramePr>
          <p:cNvPr id="14369" name="Group 33"/>
          <p:cNvGraphicFramePr>
            <a:graphicFrameLocks noGrp="1"/>
          </p:cNvGraphicFramePr>
          <p:nvPr/>
        </p:nvGraphicFramePr>
        <p:xfrm>
          <a:off x="3492500" y="1412875"/>
          <a:ext cx="5257800" cy="4386264"/>
        </p:xfrm>
        <a:graphic>
          <a:graphicData uri="http://schemas.openxmlformats.org/drawingml/2006/table">
            <a:tbl>
              <a:tblPr/>
              <a:tblGrid>
                <a:gridCol w="2628900"/>
                <a:gridCol w="2628900"/>
              </a:tblGrid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Časový harmonogram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06/2012 – 03/2014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Použitá literatura a zdroje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Internet – Wikipedia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Klimeš, Skalka ,Lovászová, Švec -Informatika pro maturanty a zájemce o studium na vysokých školách.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ISBN978-80-89132-71-3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Pomůcky a prostředky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Dataprojektor, výpočetní technika, názorné pomůcky a díly hardware z oblasti výpočetní techniky.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Anotace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Problematika počítačové gramotnosti , pojmy informační a komunikační technologie (ICT).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Způsob využití výukového materiálu ve výuce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Výklad a cvičení. Opakování a domácí příprava žáků na vyučování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Datum (období) vytvoření vzdělávacího materiálu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září 2012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62" name="Rectangle 6"/>
          <p:cNvSpPr>
            <a:spLocks noChangeArrowheads="1"/>
          </p:cNvSpPr>
          <p:nvPr/>
        </p:nvSpPr>
        <p:spPr bwMode="auto">
          <a:xfrm>
            <a:off x="2268538" y="5651520"/>
            <a:ext cx="662463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cs-CZ" sz="1000" i="1" dirty="0" smtClean="0">
              <a:latin typeface="Trebuchet MS" pitchFamily="34" charset="0"/>
              <a:ea typeface="Times New Roman" pitchFamily="18" charset="0"/>
              <a:cs typeface="Arial" charset="0"/>
            </a:endParaRPr>
          </a:p>
          <a:p>
            <a:r>
              <a:rPr lang="cs-CZ" sz="1000" i="1" dirty="0" smtClean="0">
                <a:latin typeface="Trebuchet MS" pitchFamily="34" charset="0"/>
                <a:ea typeface="Times New Roman" pitchFamily="18" charset="0"/>
                <a:cs typeface="Arial" charset="0"/>
              </a:rPr>
              <a:t>Tento </a:t>
            </a:r>
            <a:r>
              <a:rPr lang="cs-CZ" sz="1000" i="1" dirty="0">
                <a:latin typeface="Trebuchet MS" pitchFamily="34" charset="0"/>
                <a:ea typeface="Times New Roman" pitchFamily="18" charset="0"/>
                <a:cs typeface="Arial" charset="0"/>
              </a:rPr>
              <a:t>výukový materiál je plně v souladu s Autorským zákonem ( jsou zde dodržována všechna autorská práva</a:t>
            </a:r>
            <a:r>
              <a:rPr lang="cs-CZ" sz="1000" i="1" dirty="0" smtClean="0">
                <a:latin typeface="Trebuchet MS" pitchFamily="34" charset="0"/>
                <a:ea typeface="Times New Roman" pitchFamily="18" charset="0"/>
                <a:cs typeface="Arial" charset="0"/>
              </a:rPr>
              <a:t>).</a:t>
            </a:r>
          </a:p>
          <a:p>
            <a:r>
              <a:rPr lang="cs-CZ" sz="1000" i="1" dirty="0" smtClean="0">
                <a:latin typeface="Trebuchet MS" pitchFamily="34" charset="0"/>
                <a:ea typeface="Times New Roman" pitchFamily="18" charset="0"/>
                <a:cs typeface="Arial" charset="0"/>
              </a:rPr>
              <a:t>Pokud není uvedeno jinak, autorem obrázků a textů je Ing. Josef Bulka.</a:t>
            </a:r>
            <a:endParaRPr lang="cs-CZ" dirty="0">
              <a:ea typeface="Times New Roman" pitchFamily="18" charset="0"/>
              <a:cs typeface="Arial" charset="0"/>
            </a:endParaRPr>
          </a:p>
        </p:txBody>
      </p:sp>
      <p:pic>
        <p:nvPicPr>
          <p:cNvPr id="14363" name="Obrázek 2" descr="OPVK_hor_zakladni_logolink_CB_cz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403257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3131840" y="5445224"/>
            <a:ext cx="5904656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Ing. Bulka Josef</a:t>
            </a:r>
          </a:p>
        </p:txBody>
      </p:sp>
      <p:sp>
        <p:nvSpPr>
          <p:cNvPr id="5" name="Obdélník 4"/>
          <p:cNvSpPr/>
          <p:nvPr/>
        </p:nvSpPr>
        <p:spPr>
          <a:xfrm>
            <a:off x="1979712" y="836712"/>
            <a:ext cx="50305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Zálohování dat</a:t>
            </a:r>
            <a:endParaRPr lang="cs-CZ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51520" y="188640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 smtClean="0">
                <a:latin typeface="Trebuchet MS" pitchFamily="34" charset="0"/>
              </a:rPr>
              <a:t>Informace ve formě dat, které máme uloženy  v počítači je nutno chránit před jejich ztrátou nebo zničením.</a:t>
            </a: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 smtClean="0">
                <a:latin typeface="Trebuchet MS" pitchFamily="34" charset="0"/>
              </a:rPr>
              <a:t>Nejjednodušší způsob uložení informací z hlediska archivace a záloh dat je na síti nebo sítovém úložišti na Internetu.</a:t>
            </a: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 smtClean="0">
                <a:latin typeface="Trebuchet MS" pitchFamily="34" charset="0"/>
              </a:rPr>
              <a:t>Nemůžeme však spolehlivě vyloučit přístup k nim,  neoprávněným osobám</a:t>
            </a: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 smtClean="0">
                <a:latin typeface="Trebuchet MS" pitchFamily="34" charset="0"/>
              </a:rPr>
              <a:t>Pokud počítač nebude zapojen v síti a díky tomu ani přístupný pro potenciálního škůdce, nebude však přístupný ani  oprávněným osobám, kvůli kterým je síť vytvářena.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116632"/>
            <a:ext cx="8784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b="1" i="1" dirty="0" smtClean="0">
                <a:latin typeface="Trebuchet MS" pitchFamily="34" charset="0"/>
              </a:rPr>
              <a:t>Základní požadavky na přístup a zabezpečení dat: </a:t>
            </a:r>
            <a:endParaRPr lang="cs-CZ" sz="2800" b="1" i="1" dirty="0">
              <a:latin typeface="Trebuchet MS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23528" y="692696"/>
            <a:ext cx="828092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pPr marL="342900" indent="-342900" algn="just">
              <a:buClr>
                <a:schemeClr val="tx1"/>
              </a:buClr>
              <a:buFont typeface="Wingdings" pitchFamily="2" charset="2"/>
              <a:buChar char="l"/>
            </a:pPr>
            <a:r>
              <a:rPr lang="cs-CZ" sz="2800" dirty="0" smtClean="0">
                <a:solidFill>
                  <a:srgbClr val="C00000"/>
                </a:solidFill>
                <a:latin typeface="Trebuchet MS" pitchFamily="34" charset="0"/>
              </a:rPr>
              <a:t>Ochrana údajů před zničením </a:t>
            </a:r>
            <a:r>
              <a:rPr lang="cs-CZ" sz="2800" dirty="0" smtClean="0">
                <a:latin typeface="Trebuchet MS" pitchFamily="34" charset="0"/>
              </a:rPr>
              <a:t>- chyba softwaru, hardwaru nebo lidského faktoru.</a:t>
            </a:r>
          </a:p>
          <a:p>
            <a:pPr marL="342900" indent="-342900" algn="just">
              <a:buClr>
                <a:schemeClr val="tx1"/>
              </a:buClr>
              <a:buFont typeface="Wingdings" pitchFamily="2" charset="2"/>
              <a:buChar char="l"/>
            </a:pPr>
            <a:endParaRPr lang="cs-CZ" sz="2800" dirty="0" smtClean="0">
              <a:latin typeface="Trebuchet MS" pitchFamily="34" charset="0"/>
            </a:endParaRPr>
          </a:p>
          <a:p>
            <a:pPr marL="342900" indent="-342900" algn="just">
              <a:buClr>
                <a:schemeClr val="tx1"/>
              </a:buClr>
              <a:buFont typeface="Wingdings" pitchFamily="2" charset="2"/>
              <a:buChar char="l"/>
            </a:pPr>
            <a:r>
              <a:rPr lang="cs-CZ" sz="2800" dirty="0" smtClean="0">
                <a:solidFill>
                  <a:srgbClr val="C00000"/>
                </a:solidFill>
                <a:latin typeface="Trebuchet MS" pitchFamily="34" charset="0"/>
              </a:rPr>
              <a:t>Dostupnost údajů </a:t>
            </a:r>
            <a:r>
              <a:rPr lang="cs-CZ" sz="2800" dirty="0" smtClean="0">
                <a:latin typeface="Trebuchet MS" pitchFamily="34" charset="0"/>
              </a:rPr>
              <a:t>- zabezpečení, aby údaje byly dostupné vždy , když jsou potřeba,</a:t>
            </a:r>
          </a:p>
          <a:p>
            <a:pPr marL="342900" indent="-342900" algn="just">
              <a:buClr>
                <a:schemeClr val="tx1"/>
              </a:buClr>
              <a:buFont typeface="Wingdings" pitchFamily="2" charset="2"/>
              <a:buChar char="l"/>
            </a:pPr>
            <a:endParaRPr lang="cs-CZ" sz="2800" dirty="0" smtClean="0">
              <a:latin typeface="Trebuchet MS" pitchFamily="34" charset="0"/>
            </a:endParaRPr>
          </a:p>
          <a:p>
            <a:pPr marL="342900" indent="-342900" algn="just">
              <a:buClr>
                <a:schemeClr val="tx1"/>
              </a:buClr>
              <a:buFont typeface="Wingdings" pitchFamily="2" charset="2"/>
              <a:buChar char="l"/>
            </a:pPr>
            <a:r>
              <a:rPr lang="cs-CZ" sz="2800" dirty="0" smtClean="0">
                <a:solidFill>
                  <a:srgbClr val="C00000"/>
                </a:solidFill>
                <a:latin typeface="Trebuchet MS" pitchFamily="34" charset="0"/>
              </a:rPr>
              <a:t>Sledování změn </a:t>
            </a:r>
            <a:r>
              <a:rPr lang="cs-CZ" sz="2800" dirty="0" smtClean="0">
                <a:latin typeface="Trebuchet MS" pitchFamily="34" charset="0"/>
              </a:rPr>
              <a:t>- evidence, kdo data vytvořil, nějakým způsobem  měnil, nebo mazal,</a:t>
            </a:r>
          </a:p>
          <a:p>
            <a:pPr marL="342900" indent="-342900" algn="just">
              <a:buClr>
                <a:schemeClr val="tx1"/>
              </a:buClr>
              <a:buFont typeface="Wingdings" pitchFamily="2" charset="2"/>
              <a:buChar char="l"/>
            </a:pPr>
            <a:endParaRPr lang="cs-CZ" sz="2800" dirty="0" smtClean="0">
              <a:latin typeface="Trebuchet MS" pitchFamily="34" charset="0"/>
            </a:endParaRPr>
          </a:p>
          <a:p>
            <a:pPr marL="342900" indent="-342900" algn="just">
              <a:buClr>
                <a:schemeClr val="tx1"/>
              </a:buClr>
              <a:buFont typeface="Wingdings" pitchFamily="2" charset="2"/>
              <a:buChar char="l"/>
            </a:pPr>
            <a:r>
              <a:rPr lang="cs-CZ" sz="2800" dirty="0" smtClean="0">
                <a:solidFill>
                  <a:srgbClr val="C00000"/>
                </a:solidFill>
                <a:latin typeface="Trebuchet MS" pitchFamily="34" charset="0"/>
              </a:rPr>
              <a:t>Autorizace přístupu k údajům </a:t>
            </a:r>
            <a:r>
              <a:rPr lang="cs-CZ" sz="2800" dirty="0" smtClean="0">
                <a:latin typeface="Trebuchet MS" pitchFamily="34" charset="0"/>
              </a:rPr>
              <a:t>- zabezpečit, aby se k údajům dostali jen oprávněné osoby,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764704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Clr>
                <a:schemeClr val="tx1"/>
              </a:buClr>
              <a:buFont typeface="Wingdings" pitchFamily="2" charset="2"/>
              <a:buChar char="l"/>
            </a:pPr>
            <a:r>
              <a:rPr lang="cs-CZ" sz="2800" b="1" i="1" dirty="0" smtClean="0">
                <a:solidFill>
                  <a:srgbClr val="C00000"/>
                </a:solidFill>
                <a:latin typeface="Trebuchet MS" pitchFamily="34" charset="0"/>
              </a:rPr>
              <a:t>Chyby uživatele </a:t>
            </a:r>
            <a:r>
              <a:rPr lang="cs-CZ" sz="2800" dirty="0" smtClean="0">
                <a:latin typeface="Trebuchet MS" pitchFamily="34" charset="0"/>
              </a:rPr>
              <a:t>– začátečníci a méně zdatní uživatelé IT.</a:t>
            </a:r>
          </a:p>
          <a:p>
            <a:pPr marL="514350" indent="-514350" algn="just">
              <a:buClr>
                <a:schemeClr val="tx1"/>
              </a:buClr>
              <a:buFont typeface="Wingdings" pitchFamily="2" charset="2"/>
              <a:buChar char="l"/>
            </a:pPr>
            <a:r>
              <a:rPr lang="cs-CZ" sz="2800" b="1" i="1" dirty="0" smtClean="0">
                <a:solidFill>
                  <a:srgbClr val="C00000"/>
                </a:solidFill>
                <a:latin typeface="Trebuchet MS" pitchFamily="34" charset="0"/>
              </a:rPr>
              <a:t>Chyby softwaru </a:t>
            </a:r>
            <a:r>
              <a:rPr lang="cs-CZ" sz="2800" dirty="0" smtClean="0">
                <a:latin typeface="Trebuchet MS" pitchFamily="34" charset="0"/>
              </a:rPr>
              <a:t>– neotestované programy mohou data znehodnotit, odstranit nebo přepsat. </a:t>
            </a:r>
          </a:p>
          <a:p>
            <a:pPr marL="514350" indent="-514350" algn="just">
              <a:buClr>
                <a:schemeClr val="tx1"/>
              </a:buClr>
              <a:buFont typeface="Wingdings" pitchFamily="2" charset="2"/>
              <a:buChar char="l"/>
            </a:pPr>
            <a:r>
              <a:rPr lang="cs-CZ" sz="2800" b="1" i="1" dirty="0" smtClean="0">
                <a:solidFill>
                  <a:srgbClr val="C00000"/>
                </a:solidFill>
                <a:latin typeface="Trebuchet MS" pitchFamily="34" charset="0"/>
              </a:rPr>
              <a:t>Poruchy hardwaru </a:t>
            </a:r>
            <a:r>
              <a:rPr lang="cs-CZ" sz="2800" dirty="0" smtClean="0">
                <a:latin typeface="Trebuchet MS" pitchFamily="34" charset="0"/>
              </a:rPr>
              <a:t>- technická závada způsobená stárnutím materiálu nebo neočekávaná porucha pevného disku, přírodní katastrofy nebo silné magnetické vyzařování. </a:t>
            </a:r>
          </a:p>
          <a:p>
            <a:pPr marL="514350" indent="-514350" algn="just">
              <a:buClr>
                <a:schemeClr val="tx1"/>
              </a:buClr>
              <a:buFont typeface="Wingdings" pitchFamily="2" charset="2"/>
              <a:buChar char="l"/>
            </a:pPr>
            <a:r>
              <a:rPr lang="cs-CZ" sz="2800" b="1" i="1" dirty="0" smtClean="0">
                <a:solidFill>
                  <a:srgbClr val="C00000"/>
                </a:solidFill>
                <a:latin typeface="Trebuchet MS" pitchFamily="34" charset="0"/>
              </a:rPr>
              <a:t>Úmyslné zničení </a:t>
            </a:r>
            <a:r>
              <a:rPr lang="cs-CZ" sz="2800" dirty="0" smtClean="0">
                <a:latin typeface="Trebuchet MS" pitchFamily="34" charset="0"/>
              </a:rPr>
              <a:t>- fyzický útok jiné osoby na počítačový systém za účelem krádeže dat nebo jejich zničení atd.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79512" y="116632"/>
            <a:ext cx="84609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i="1" dirty="0" smtClean="0">
                <a:latin typeface="Trebuchet MS" pitchFamily="34" charset="0"/>
              </a:rPr>
              <a:t>Co může způsobit ztrátu nebo zničení dat:</a:t>
            </a:r>
            <a:endParaRPr lang="cs-CZ" sz="3200" b="1" i="1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7504" y="0"/>
            <a:ext cx="885698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 smtClean="0">
                <a:latin typeface="Trebuchet MS" pitchFamily="34" charset="0"/>
              </a:rPr>
              <a:t>Máme noho možností, jak své data chránit, ale nejefektivnějším a univerzálním způsobem chráníme svá data tak, že je zálohujeme (archivujeme).</a:t>
            </a: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 smtClean="0">
                <a:latin typeface="Trebuchet MS" pitchFamily="34" charset="0"/>
              </a:rPr>
              <a:t>V případě, že zálohy máme umístěné v dostatečně vzdálené  a zabezpečené lokalitě, máme jistotu uchování údajů i v případě fyzických útoků na hardware nebo živelných katastrof.</a:t>
            </a: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 smtClean="0"/>
              <a:t>Zálohování může probíhat v těchto základních režimech.</a:t>
            </a:r>
          </a:p>
          <a:p>
            <a:pPr marL="971550" lvl="1" indent="-514350" algn="just">
              <a:buFont typeface="Wingdings" pitchFamily="2" charset="2"/>
              <a:buChar char="l"/>
            </a:pPr>
            <a:r>
              <a:rPr lang="cs-CZ" sz="2800" dirty="0" smtClean="0"/>
              <a:t>Online – Zálohování dat počítače za jeho běžného chodu.</a:t>
            </a:r>
          </a:p>
          <a:p>
            <a:pPr marL="971550" lvl="1" indent="-514350" algn="just">
              <a:buFont typeface="Wingdings" pitchFamily="2" charset="2"/>
              <a:buChar char="l"/>
            </a:pPr>
            <a:r>
              <a:rPr lang="cs-CZ" sz="2800" dirty="0" smtClean="0"/>
              <a:t>Offline - Zálohování je prováděno mimo běžný provoz počítače. (speciální média).</a:t>
            </a:r>
          </a:p>
          <a:p>
            <a:pPr marL="514350" indent="-514350" algn="just">
              <a:buFont typeface="+mj-lt"/>
              <a:buAutoNum type="arabicPeriod"/>
            </a:pPr>
            <a:endParaRPr lang="cs-CZ" sz="28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0"/>
            <a:ext cx="892899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dirty="0" smtClean="0">
                <a:latin typeface="Trebuchet MS" pitchFamily="34" charset="0"/>
              </a:rPr>
              <a:t>Vytváření záložních kopií: </a:t>
            </a: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 smtClean="0">
                <a:solidFill>
                  <a:srgbClr val="C00000"/>
                </a:solidFill>
                <a:latin typeface="Trebuchet MS" pitchFamily="34" charset="0"/>
              </a:rPr>
              <a:t>Vícenásobné kopie souboru </a:t>
            </a:r>
            <a:r>
              <a:rPr lang="cs-CZ" sz="2800" dirty="0" smtClean="0">
                <a:latin typeface="Trebuchet MS" pitchFamily="34" charset="0"/>
              </a:rPr>
              <a:t>jsou vytvářené během ukládání údajů v systému ( více pevných disků - </a:t>
            </a:r>
            <a:r>
              <a:rPr lang="cs-CZ" sz="2800" i="1" dirty="0" smtClean="0">
                <a:latin typeface="Trebuchet MS" pitchFamily="34" charset="0"/>
              </a:rPr>
              <a:t>RAID). </a:t>
            </a: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 err="1" smtClean="0">
                <a:solidFill>
                  <a:srgbClr val="C00000"/>
                </a:solidFill>
                <a:latin typeface="Trebuchet MS" pitchFamily="34" charset="0"/>
              </a:rPr>
              <a:t>Versionování</a:t>
            </a:r>
            <a:r>
              <a:rPr lang="cs-CZ" sz="2800" dirty="0" smtClean="0">
                <a:solidFill>
                  <a:srgbClr val="C00000"/>
                </a:solidFill>
                <a:latin typeface="Trebuchet MS" pitchFamily="34" charset="0"/>
              </a:rPr>
              <a:t> záloh </a:t>
            </a:r>
            <a:r>
              <a:rPr lang="cs-CZ" sz="2800" dirty="0" smtClean="0">
                <a:latin typeface="Trebuchet MS" pitchFamily="34" charset="0"/>
              </a:rPr>
              <a:t>- vytváří se více verzí záloh, na záznamovém médiu (původní soubor a nový soubor),  v případě problému můžeme postupujeme zpětně až k jeho vzniku.</a:t>
            </a: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 smtClean="0">
                <a:solidFill>
                  <a:srgbClr val="C00000"/>
                </a:solidFill>
                <a:latin typeface="Trebuchet MS" pitchFamily="34" charset="0"/>
              </a:rPr>
              <a:t>Úplné+Inkrementální</a:t>
            </a:r>
            <a:r>
              <a:rPr lang="cs-CZ" sz="2800" dirty="0" smtClean="0">
                <a:latin typeface="Trebuchet MS" pitchFamily="34" charset="0"/>
              </a:rPr>
              <a:t> kopírování - vytvoření kompletní zálohy označené jako </a:t>
            </a:r>
            <a:r>
              <a:rPr lang="cs-CZ" sz="2800" i="1" dirty="0" smtClean="0">
                <a:latin typeface="Trebuchet MS" pitchFamily="34" charset="0"/>
              </a:rPr>
              <a:t>kontrolní bod a následně jen ze zálohování změněných údajů.</a:t>
            </a: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 smtClean="0">
                <a:solidFill>
                  <a:srgbClr val="C00000"/>
                </a:solidFill>
                <a:latin typeface="Trebuchet MS" pitchFamily="34" charset="0"/>
              </a:rPr>
              <a:t>Zaznamenávání změn </a:t>
            </a:r>
            <a:r>
              <a:rPr lang="cs-CZ" sz="2800" dirty="0" smtClean="0">
                <a:latin typeface="Trebuchet MS" pitchFamily="34" charset="0"/>
              </a:rPr>
              <a:t>- využívá kontrolní bod, od kterého se nezaznamenávají změněné údaje, ale realizované změny (žurnálový způsob).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0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i="1" dirty="0" smtClean="0">
                <a:latin typeface="Trebuchet MS" pitchFamily="34" charset="0"/>
              </a:rPr>
              <a:t>Technická média a zařízení pro ukládání zálohovaných dat:</a:t>
            </a:r>
            <a:endParaRPr lang="cs-CZ" b="1" i="1" dirty="0">
              <a:latin typeface="Trebuchet MS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908720"/>
            <a:ext cx="892899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 algn="just" eaLnBrk="0" hangingPunct="0">
              <a:buClr>
                <a:schemeClr val="tx1"/>
              </a:buClr>
              <a:buFont typeface="Wingdings" pitchFamily="2" charset="2"/>
              <a:buChar char="l"/>
            </a:pPr>
            <a:r>
              <a:rPr lang="cs-CZ" sz="2800" b="1" i="1" dirty="0" smtClean="0">
                <a:solidFill>
                  <a:srgbClr val="C00000"/>
                </a:solidFill>
                <a:latin typeface="Trebuchet MS" pitchFamily="34" charset="0"/>
                <a:cs typeface="Arial" charset="0"/>
              </a:rPr>
              <a:t>Magnetická páska </a:t>
            </a:r>
            <a:r>
              <a:rPr lang="cs-CZ" sz="2800" dirty="0" smtClean="0">
                <a:latin typeface="Trebuchet MS" pitchFamily="34" charset="0"/>
                <a:cs typeface="Arial" charset="0"/>
              </a:rPr>
              <a:t>- Nevýhodou je vysoká pořizovací cena páskové jednotky, výhodou , nízká cena médií.</a:t>
            </a:r>
          </a:p>
          <a:p>
            <a:pPr marL="514350" lvl="0" indent="-514350" algn="just" eaLnBrk="0" hangingPunct="0">
              <a:buClr>
                <a:schemeClr val="tx1"/>
              </a:buClr>
              <a:buFont typeface="Wingdings" pitchFamily="2" charset="2"/>
              <a:buChar char="l"/>
            </a:pPr>
            <a:r>
              <a:rPr lang="cs-CZ" sz="2800" b="1" i="1" dirty="0" smtClean="0">
                <a:solidFill>
                  <a:srgbClr val="C00000"/>
                </a:solidFill>
                <a:latin typeface="Trebuchet MS" pitchFamily="34" charset="0"/>
                <a:cs typeface="Arial" charset="0"/>
              </a:rPr>
              <a:t>Pevný disk </a:t>
            </a:r>
            <a:r>
              <a:rPr lang="cs-CZ" sz="2800" b="1" i="1" dirty="0" smtClean="0">
                <a:latin typeface="Trebuchet MS" pitchFamily="34" charset="0"/>
                <a:cs typeface="Arial" charset="0"/>
              </a:rPr>
              <a:t>-</a:t>
            </a:r>
            <a:r>
              <a:rPr lang="cs-CZ" sz="2800" b="1" i="1" dirty="0" smtClean="0">
                <a:solidFill>
                  <a:srgbClr val="C00000"/>
                </a:solidFill>
                <a:latin typeface="Trebuchet MS" pitchFamily="34" charset="0"/>
                <a:cs typeface="Arial" charset="0"/>
              </a:rPr>
              <a:t> </a:t>
            </a:r>
            <a:r>
              <a:rPr lang="cs-CZ" sz="2800" dirty="0" smtClean="0">
                <a:latin typeface="Trebuchet MS" pitchFamily="34" charset="0"/>
                <a:cs typeface="Arial" charset="0"/>
              </a:rPr>
              <a:t>výhodou disku je nízká přístupová doba, kapacita a snadnost použití. Pro zálohování se často využívají externí disky.</a:t>
            </a:r>
          </a:p>
          <a:p>
            <a:pPr marL="514350" lvl="0" indent="-514350" algn="just" eaLnBrk="0" hangingPunct="0">
              <a:buClr>
                <a:schemeClr val="tx1"/>
              </a:buClr>
              <a:buFont typeface="Wingdings" pitchFamily="2" charset="2"/>
              <a:buChar char="l"/>
            </a:pPr>
            <a:r>
              <a:rPr lang="cs-CZ" sz="2800" b="1" i="1" dirty="0" smtClean="0">
                <a:solidFill>
                  <a:srgbClr val="C00000"/>
                </a:solidFill>
                <a:latin typeface="Trebuchet MS" pitchFamily="34" charset="0"/>
                <a:cs typeface="Arial" charset="0"/>
              </a:rPr>
              <a:t>NAS</a:t>
            </a:r>
            <a:r>
              <a:rPr lang="cs-CZ" sz="2800" dirty="0" smtClean="0">
                <a:latin typeface="Trebuchet MS" pitchFamily="34" charset="0"/>
                <a:cs typeface="Arial" charset="0"/>
              </a:rPr>
              <a:t>(Network </a:t>
            </a:r>
            <a:r>
              <a:rPr lang="cs-CZ" sz="2800" dirty="0" err="1" smtClean="0">
                <a:latin typeface="Trebuchet MS" pitchFamily="34" charset="0"/>
                <a:cs typeface="Arial" charset="0"/>
              </a:rPr>
              <a:t>Attached</a:t>
            </a:r>
            <a:r>
              <a:rPr lang="cs-CZ" sz="2800" dirty="0" smtClean="0">
                <a:latin typeface="Trebuchet MS" pitchFamily="34" charset="0"/>
                <a:cs typeface="Arial" charset="0"/>
              </a:rPr>
              <a:t> </a:t>
            </a:r>
            <a:r>
              <a:rPr lang="cs-CZ" sz="2800" dirty="0" err="1" smtClean="0">
                <a:latin typeface="Trebuchet MS" pitchFamily="34" charset="0"/>
                <a:cs typeface="Arial" charset="0"/>
              </a:rPr>
              <a:t>Storage</a:t>
            </a:r>
            <a:r>
              <a:rPr lang="cs-CZ" sz="2800" dirty="0" smtClean="0">
                <a:latin typeface="Trebuchet MS" pitchFamily="34" charset="0"/>
                <a:cs typeface="Arial" charset="0"/>
              </a:rPr>
              <a:t>) - je pevný disk nebo pole pevných disků, které je připojeno k lokální síti. </a:t>
            </a:r>
          </a:p>
          <a:p>
            <a:pPr marL="514350" lvl="0" indent="-514350" algn="just" eaLnBrk="0" hangingPunct="0">
              <a:buClr>
                <a:schemeClr val="tx1"/>
              </a:buClr>
              <a:buFont typeface="Wingdings" pitchFamily="2" charset="2"/>
              <a:buChar char="l"/>
            </a:pPr>
            <a:r>
              <a:rPr lang="cs-CZ" sz="2800" b="1" i="1" dirty="0" smtClean="0">
                <a:solidFill>
                  <a:srgbClr val="C00000"/>
                </a:solidFill>
                <a:latin typeface="Trebuchet MS" pitchFamily="34" charset="0"/>
                <a:cs typeface="Arial" charset="0"/>
              </a:rPr>
              <a:t>Optické disky </a:t>
            </a:r>
            <a:r>
              <a:rPr lang="cs-CZ" sz="2800" dirty="0" smtClean="0">
                <a:latin typeface="Trebuchet MS" pitchFamily="34" charset="0"/>
                <a:cs typeface="Arial" charset="0"/>
              </a:rPr>
              <a:t>- výhodou u těchto medií je hlavně cena a dostupnost.  (dnes především DVD a BD disky)</a:t>
            </a:r>
          </a:p>
          <a:p>
            <a:pPr lvl="0" eaLnBrk="0" hangingPunct="0"/>
            <a:endParaRPr lang="cs-CZ" dirty="0" smtClean="0">
              <a:cs typeface="Arial" charset="0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411</TotalTime>
  <Words>1086</Words>
  <Application>Microsoft Office PowerPoint</Application>
  <PresentationFormat>Předvádění na obrazovce (4:3)</PresentationFormat>
  <Paragraphs>130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7" baseType="lpstr">
      <vt:lpstr>Arial</vt:lpstr>
      <vt:lpstr>Lucida Sans Unicode</vt:lpstr>
      <vt:lpstr>Times New Roman</vt:lpstr>
      <vt:lpstr>Trebuchet MS</vt:lpstr>
      <vt:lpstr>Verdana</vt:lpstr>
      <vt:lpstr>Wingdings</vt:lpstr>
      <vt:lpstr>Wingdings 2</vt:lpstr>
      <vt:lpstr>Wingdings 3</vt:lpstr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Tester</dc:creator>
  <cp:lastModifiedBy>user</cp:lastModifiedBy>
  <cp:revision>91</cp:revision>
  <dcterms:created xsi:type="dcterms:W3CDTF">2012-09-03T09:18:06Z</dcterms:created>
  <dcterms:modified xsi:type="dcterms:W3CDTF">2014-01-07T07:57:56Z</dcterms:modified>
</cp:coreProperties>
</file>