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8" r:id="rId2"/>
    <p:sldId id="257" r:id="rId3"/>
    <p:sldId id="256" r:id="rId4"/>
    <p:sldId id="259" r:id="rId5"/>
    <p:sldId id="273" r:id="rId6"/>
    <p:sldId id="274" r:id="rId7"/>
    <p:sldId id="275" r:id="rId8"/>
    <p:sldId id="276" r:id="rId9"/>
    <p:sldId id="277" r:id="rId10"/>
    <p:sldId id="263" r:id="rId11"/>
    <p:sldId id="271" r:id="rId12"/>
    <p:sldId id="267" r:id="rId13"/>
    <p:sldId id="272" r:id="rId14"/>
    <p:sldId id="279" r:id="rId15"/>
    <p:sldId id="280" r:id="rId16"/>
    <p:sldId id="270" r:id="rId17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8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84694-69F5-43B1-B9DE-C67C6A5E8329}" type="datetimeFigureOut">
              <a:rPr lang="cs-CZ"/>
              <a:pPr/>
              <a:t>7.1.2014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D5D6EA-0236-4145-877B-877983B0CB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38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5B43BC-1F1E-4815-8D09-93CBEF9A2D4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83FDE9-24C5-4BA6-B8EB-66FA2AE2B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AF8-2091-4002-85BE-239AB110E75E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817C-190D-4F91-A153-9390CDF99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BA65-FEBF-4A46-80F4-94F1C8DD088C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E7C1-64C3-49D9-945F-168AB63E0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9214-C0C0-4CAC-95D3-053A8F7B598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ED4C-35A1-49D8-A952-B16E96461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89BF6-44B2-4959-9808-829AA73AB9F8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DA543-1CBF-4141-BB79-55CACB3A4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F11D4-D13C-43BF-8CC4-5A0016EA7311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F8A6A2-6AC0-47E0-9D43-653370246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A916E5-ABCD-4CE2-A424-A3CCA696F18F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EEB5E7-C640-4851-9B63-34436E8FE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8B43B-F2BE-4DE8-A921-8E214B14ED47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A3EF7-EC03-4AAF-8D42-4D8DC3ACB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F813D-EC22-4C3C-AC00-C89B73F1029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2EA-CE06-4A62-ACAC-DA051DD119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EDB14-DC9D-4F7D-BAC6-3992D05C74B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837AA-7FF2-4B3F-9224-1BE247E09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C64754-7FBC-4B71-8ACE-571903B52462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16C6A1-5C11-4C97-9A5C-F2B34477C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EB1F16-B4A0-4929-AC99-28F4C686585A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B14319-8C04-472B-A8D6-539288D88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zorkov&#225;n&#237;" TargetMode="External"/><Relationship Id="rId2" Type="http://schemas.openxmlformats.org/officeDocument/2006/relationships/hyperlink" Target="http://www.pebblesandbutton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rap-studio.cz/" TargetMode="External"/><Relationship Id="rId5" Type="http://schemas.openxmlformats.org/officeDocument/2006/relationships/hyperlink" Target="http://commons.wikimedia.org/wiki/File:Phase_Modulation.png" TargetMode="External"/><Relationship Id="rId4" Type="http://schemas.openxmlformats.org/officeDocument/2006/relationships/hyperlink" Target="http://cs.wikipedia.org/wiki/Modula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07876"/>
              </p:ext>
            </p:extLst>
          </p:nvPr>
        </p:nvGraphicFramePr>
        <p:xfrm>
          <a:off x="4067944" y="1268761"/>
          <a:ext cx="4824412" cy="4373102"/>
        </p:xfrm>
        <a:graphic>
          <a:graphicData uri="http://schemas.openxmlformats.org/drawingml/2006/table">
            <a:tbl>
              <a:tblPr/>
              <a:tblGrid>
                <a:gridCol w="2305050"/>
                <a:gridCol w="2519362"/>
              </a:tblGrid>
              <a:tr h="450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VY_32_INOVACE_1_1_16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Výpočet přenosu dat,  </a:t>
                      </a:r>
                      <a:r>
                        <a:rPr kumimoji="0" lang="cs-CZ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Shannonův</a:t>
                      </a: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 teorém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Tématická oblast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Obecné pojmy informatiky a přenos dat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 a 2. 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komunikativní, pracovní, personální a sociální a personální.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v demokratické společnosti.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9" name="Rectangle 3"/>
          <p:cNvSpPr>
            <a:spLocks noChangeArrowheads="1"/>
          </p:cNvSpPr>
          <p:nvPr/>
        </p:nvSpPr>
        <p:spPr bwMode="auto">
          <a:xfrm>
            <a:off x="0" y="1548686"/>
            <a:ext cx="43211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„EU 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peníze školám“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 dirty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 err="1">
                <a:latin typeface="Trebuchet MS" pitchFamily="34" charset="0"/>
                <a:ea typeface="Times New Roman" pitchFamily="18" charset="0"/>
                <a:cs typeface="Arial" charset="0"/>
              </a:rPr>
              <a:t>reg.č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. CZ.1.07/1.5.00/34.0496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3350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48112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260648"/>
            <a:ext cx="88569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i="1" dirty="0" smtClean="0">
                <a:latin typeface="Trebuchet MS" pitchFamily="34" charset="0"/>
              </a:rPr>
              <a:t>Zadání1</a:t>
            </a:r>
          </a:p>
          <a:p>
            <a:pPr algn="just"/>
            <a:r>
              <a:rPr lang="cs-CZ" sz="2800" dirty="0" smtClean="0">
                <a:latin typeface="Trebuchet MS" pitchFamily="34" charset="0"/>
              </a:rPr>
              <a:t>Na výše uvedeném obrázku je znázorněna fázová modulace signálu. Najděte ještě další druhy modulace signálu a graficky je znázorněte. Snažte se popsat, na jakém principu pracují.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algn="just"/>
            <a:r>
              <a:rPr lang="cs-CZ" sz="2800" b="1" i="1" dirty="0" smtClean="0">
                <a:latin typeface="Trebuchet MS" pitchFamily="34" charset="0"/>
              </a:rPr>
              <a:t>Zadání2</a:t>
            </a:r>
          </a:p>
          <a:p>
            <a:pPr algn="just"/>
            <a:r>
              <a:rPr lang="cs-CZ" sz="2800" dirty="0" smtClean="0">
                <a:latin typeface="Trebuchet MS" pitchFamily="34" charset="0"/>
              </a:rPr>
              <a:t>Pokud budete přehrávat zvukový záznam na </a:t>
            </a:r>
            <a:r>
              <a:rPr lang="cs-CZ" sz="2800" dirty="0" smtClean="0"/>
              <a:t> CD nebo DVD , pokuste se určit, jaký musí být vzorkovací kmitočet, pro kvalitní reprodukci tohoto signálu, zvukovou kartou (pozn. průměrné zdravé lidské ucho slyší maximálně do 20 kHz).</a:t>
            </a:r>
            <a:endParaRPr lang="cs-CZ" sz="2800" dirty="0" smtClean="0">
              <a:latin typeface="Trebuchet MS" pitchFamily="34" charset="0"/>
            </a:endParaRP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algn="just"/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8856984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Při sériovém přenosu dat: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Data jsou přenášena bit po bitu, pomocí dvou vodičů.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Je vysíláno současně více bitů, prostřednictvím více vodičů.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Data jsou přenášena bit po bitu, pomocí více  vodičů současně.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Při paralelním přenosu u dat: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Data jsou přenášena bit po bitu, pomocí dvou vodičů.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Data jsou přenášena bit po bitu, pomocí více  vodičů současně.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Je vysíláno současně více bitů, prostřednictvím více vodičů.</a:t>
            </a:r>
          </a:p>
          <a:p>
            <a:pPr marL="800100" lvl="1" indent="-342900"/>
            <a:endParaRPr lang="cs-CZ" sz="2800" dirty="0" smtClean="0">
              <a:latin typeface="Trebuchet MS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cs-CZ" sz="2800" dirty="0" smtClean="0">
              <a:latin typeface="Trebuchet MS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cs-CZ" sz="2800" dirty="0" smtClean="0">
              <a:latin typeface="Trebuchet MS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cs-CZ" sz="2800" dirty="0" smtClean="0">
              <a:latin typeface="Trebuchet MS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cs-CZ" sz="2800" dirty="0" smtClean="0">
              <a:latin typeface="Trebuchet MS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-99392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sz="2800" dirty="0" smtClean="0">
                <a:latin typeface="Trebuchet MS" pitchFamily="34" charset="0"/>
              </a:rPr>
              <a:t>Modulační rychlost udává: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Počet změn přenášeného analogového signálu za jednotku času.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/>
              <a:t>Objem informace, přenesené za jednotku času</a:t>
            </a:r>
            <a:r>
              <a:rPr lang="cs-CZ" sz="2800" dirty="0" smtClean="0">
                <a:latin typeface="Trebuchet MS" pitchFamily="34" charset="0"/>
              </a:rPr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Maximální šířku kanálu poskytnutého ISP (poskytovatelem připojení)</a:t>
            </a:r>
          </a:p>
          <a:p>
            <a:pPr marL="971550" lvl="1" indent="-514350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sz="2800" dirty="0" smtClean="0">
                <a:latin typeface="Trebuchet MS" pitchFamily="34" charset="0"/>
              </a:rPr>
              <a:t>Přenosová rychlost udává: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Data jsou přenášena bit po bitu, pomocí dvou vodičů.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Data jsou přenášena bit po bitu, pomocí více  vodičů současně.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Je vysíláno současně více bitů, prostřednictvím více vodičů.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cs-CZ" sz="2800" dirty="0" err="1" smtClean="0">
                <a:latin typeface="Trebuchet MS" pitchFamily="34" charset="0"/>
              </a:rPr>
              <a:t>Shannonův</a:t>
            </a:r>
            <a:r>
              <a:rPr lang="cs-CZ" sz="2800" dirty="0" smtClean="0">
                <a:latin typeface="Trebuchet MS" pitchFamily="34" charset="0"/>
              </a:rPr>
              <a:t> teorém říká::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Že vzorkovací kmitočet analogového signálu musí být minimálně 2x vyšší, než nejvyšší kmitočet vzorkovaného signálu.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Že vzorkovací kmitočet analogového signálu musí být stejně vysoký, jako nejvyšší kmitočet vzorkovaného signálu.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Že vzorkovací kmitočet analogového signálu musí být minimálně 2x nižší, než nejvyšší kmitočet vzorkovaného signálu.</a:t>
            </a:r>
          </a:p>
          <a:p>
            <a:pPr marL="971550" lvl="1" indent="-514350" algn="just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971550" lvl="1" indent="-514350"/>
            <a:endParaRPr lang="cs-CZ" sz="2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délník 2"/>
          <p:cNvSpPr>
            <a:spLocks noChangeArrowheads="1"/>
          </p:cNvSpPr>
          <p:nvPr/>
        </p:nvSpPr>
        <p:spPr bwMode="auto">
          <a:xfrm>
            <a:off x="323528" y="1124744"/>
            <a:ext cx="864096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2"/>
              </a:rPr>
              <a:t>http://cs.wikipedia.org/wiki/Shannonův teorém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3"/>
              </a:rPr>
              <a:t>http://cs.wikipedia.org/wiki/Vzorkování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4"/>
              </a:rPr>
              <a:t>http://cs.wikipedia.org/wiki/Modulace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b="1" dirty="0" smtClean="0">
                <a:latin typeface="Trebuchet MS" pitchFamily="34" charset="0"/>
                <a:hlinkClick r:id="rId5"/>
              </a:rPr>
              <a:t>http://commons.wikimedia.org/wiki/File:Phase_Modulation.png</a:t>
            </a:r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dirty="0" smtClean="0">
                <a:latin typeface="Trebuchet MS" pitchFamily="34" charset="0"/>
                <a:ea typeface="Times New Roman"/>
              </a:rPr>
              <a:t>Klimeš, Skalka,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Lovászová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, Švec -Informatika pro maturanty a zájemce o studium na vysokých školách. ISBN 978-80-89132-71-3</a:t>
            </a:r>
          </a:p>
          <a:p>
            <a:pPr marL="342900" indent="-342900">
              <a:buFontTx/>
              <a:buAutoNum type="arabicPeriod"/>
            </a:pPr>
            <a:r>
              <a:rPr lang="cs-CZ" sz="2800" dirty="0" err="1" smtClean="0">
                <a:latin typeface="Trebuchet MS" pitchFamily="34" charset="0"/>
                <a:ea typeface="Times New Roman"/>
              </a:rPr>
              <a:t>Horst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Jansen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 – Heinrich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Rotter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 a kolektiv – Informační a komunikační technika,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Europa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 – Sobotáles, Praha 2004.</a:t>
            </a:r>
          </a:p>
          <a:p>
            <a:pPr marL="342900" indent="-342900"/>
            <a:endParaRPr lang="cs-CZ" sz="2800" dirty="0" smtClean="0">
              <a:latin typeface="Trebuchet MS" pitchFamily="34" charset="0"/>
              <a:ea typeface="Times New Roman"/>
            </a:endParaRPr>
          </a:p>
          <a:p>
            <a:pPr marL="342900" indent="-342900"/>
            <a:endParaRPr lang="cs-CZ" sz="2800" b="1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sz="2800" b="1" dirty="0" smtClean="0">
              <a:latin typeface="Trebuchet MS" pitchFamily="34" charset="0"/>
            </a:endParaRPr>
          </a:p>
          <a:p>
            <a:pPr marL="342900" indent="-342900"/>
            <a:endParaRPr lang="cs-CZ" sz="2800" b="1" dirty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sz="2800" b="1" dirty="0">
              <a:latin typeface="Trebuchet MS" pitchFamily="34" charset="0"/>
              <a:hlinkClick r:id="rId6"/>
            </a:endParaRPr>
          </a:p>
          <a:p>
            <a:pPr marL="342900" indent="-342900">
              <a:buFontTx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260648"/>
            <a:ext cx="649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+mn-lt"/>
              </a:rPr>
              <a:t>Seznam odkazů a použité literatury: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/>
        </p:nvGraphicFramePr>
        <p:xfrm>
          <a:off x="3492500" y="1412875"/>
          <a:ext cx="5257800" cy="4386264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06/2012 – 03/2014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Wikipedia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 ,Lovászová, Švec -Informatika pro maturanty a zájemce o studium na vysokých školách.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ISBN978-80-89132-71-3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Dataprojektor, výpočetní technika, názorné pomůcky a díly hardware z oblasti výpočetní techniky.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 , pojmy informační a komunikační technologie (ICT).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a domácí příprava žáků na vyučování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2268538" y="5651520"/>
            <a:ext cx="66246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000" i="1" dirty="0" smtClean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Tento </a:t>
            </a:r>
            <a:r>
              <a:rPr lang="cs-CZ" sz="1000" i="1" dirty="0">
                <a:latin typeface="Trebuchet MS" pitchFamily="34" charset="0"/>
                <a:ea typeface="Times New Roman" pitchFamily="18" charset="0"/>
                <a:cs typeface="Arial" charset="0"/>
              </a:rPr>
              <a:t>výukový materiál je plně v souladu s Autorským zákonem ( jsou zde dodržována všechna autorská práva</a:t>
            </a:r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).</a:t>
            </a: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obrázků a textů je Ing. Josef Bulka.</a:t>
            </a:r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4363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03257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7504" y="620688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Výpočet přenosu dat 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Shannonův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teorém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8680"/>
            <a:ext cx="8964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Základní funkcí každé počítačové sítě je přenos datových signálů od jednoho uzlu (počítače) ke druhému. 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V počítačových sítích se můžeme setkat s nejrůznějšími formami přenosu signálů, které mohou být navíc různým způsobem modulovány a kódovány.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K přenosu používají přenosové kanály různých vlastností a charakteristik a využívají různé formy přenosu signálů </a:t>
            </a:r>
          </a:p>
          <a:p>
            <a:pPr marL="514350" indent="-514350" algn="just">
              <a:buFont typeface="+mj-lt"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7505" y="620688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b="1" i="1" dirty="0" smtClean="0">
                <a:latin typeface="Trebuchet MS" pitchFamily="34" charset="0"/>
              </a:rPr>
              <a:t>Způsoby přenosu dat: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Seriový</a:t>
            </a: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 přenos dat </a:t>
            </a:r>
            <a:r>
              <a:rPr lang="cs-CZ" sz="2800" dirty="0" smtClean="0">
                <a:latin typeface="Trebuchet MS" pitchFamily="34" charset="0"/>
              </a:rPr>
              <a:t>– data jsou přenášena bit po bitu, pomocí dvou vodičů, z nichž jeden je určen pro příjem a druhý pro příjem dat. Sériový přenos může být synchronní nebo asynchronní.</a:t>
            </a:r>
          </a:p>
          <a:p>
            <a:pPr marL="514350" indent="-514350" algn="just"/>
            <a:endParaRPr lang="cs-CZ" sz="2800" dirty="0" smtClean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Paralelní přenos dat </a:t>
            </a:r>
            <a:r>
              <a:rPr lang="cs-CZ" sz="2800" dirty="0" smtClean="0">
                <a:latin typeface="Trebuchet MS" pitchFamily="34" charset="0"/>
              </a:rPr>
              <a:t>– více bitů je vysíláno současně, prostřednictvím více vodičů (směrnice 8, 16 i více bitů)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0"/>
            <a:ext cx="8712968" cy="646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Harmonický signál sám o sobě nenese žádnou užitečnou informaci. Tuto informaci na něj musíme nejprve vložit (</a:t>
            </a:r>
            <a:r>
              <a:rPr lang="cs-CZ" sz="2800" dirty="0" err="1" smtClean="0">
                <a:latin typeface="Trebuchet MS" pitchFamily="34" charset="0"/>
              </a:rPr>
              <a:t>namodulovat</a:t>
            </a:r>
            <a:r>
              <a:rPr lang="cs-CZ" sz="2800" dirty="0" smtClean="0">
                <a:latin typeface="Trebuchet MS" pitchFamily="34" charset="0"/>
              </a:rPr>
              <a:t>) a tomuto způsobu vkládání signálu říkáme modulace.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Na straně příjemce však zase potřebujeme tato </a:t>
            </a:r>
            <a:r>
              <a:rPr lang="cs-CZ" sz="2800" dirty="0" err="1" smtClean="0"/>
              <a:t>namodulovaná</a:t>
            </a:r>
            <a:r>
              <a:rPr lang="cs-CZ" sz="2800" dirty="0" smtClean="0"/>
              <a:t> data vybrat a tomuto úkonu říkáme demodulace.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Přenos dat zajišťuje zařízení, které označujeme jako modem (z anglického „</a:t>
            </a:r>
            <a:r>
              <a:rPr lang="cs-CZ" sz="2800" dirty="0" err="1" smtClean="0"/>
              <a:t>modulator</a:t>
            </a:r>
            <a:r>
              <a:rPr lang="cs-CZ" sz="2800" dirty="0" smtClean="0"/>
              <a:t> – </a:t>
            </a:r>
            <a:r>
              <a:rPr lang="cs-CZ" sz="2800" dirty="0" err="1" smtClean="0"/>
              <a:t>demodulator</a:t>
            </a:r>
            <a:r>
              <a:rPr lang="cs-CZ" sz="2800" dirty="0" smtClean="0"/>
              <a:t>“).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Modem z jedné strany přijímá data nemodulovaná (přenos v základním pásmu) a z druhé strany je vysílá v modulované podobě, vložené na harmonický signál (přenos v přeloženém pásmu).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cs-CZ" sz="2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16632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Po telefonních linkách se šíří analogový signál, ale jeho průběh se mění na diskrétní tak, aby tyto změny reprezentovaly přenášená číslicová data.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Počet změn přenášeného analogového signálu za jednotku času (sekundu) se označuje jako  modulační rychlost, a měří se v baudech (</a:t>
            </a:r>
            <a:r>
              <a:rPr lang="cs-CZ" sz="2800" b="1" i="1" dirty="0" err="1" smtClean="0">
                <a:solidFill>
                  <a:srgbClr val="C00000"/>
                </a:solidFill>
                <a:latin typeface="Trebuchet MS" pitchFamily="34" charset="0"/>
              </a:rPr>
              <a:t>Bd</a:t>
            </a:r>
            <a:r>
              <a:rPr lang="cs-CZ" sz="2800" dirty="0" smtClean="0">
                <a:latin typeface="Trebuchet MS" pitchFamily="34" charset="0"/>
              </a:rPr>
              <a:t>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Přenosová rychlost,  udává objem informace, přenesené za jednotku času, a vyjadřuje se v bitech za sekundu (</a:t>
            </a:r>
            <a:r>
              <a:rPr lang="cs-CZ" sz="2800" dirty="0" err="1" smtClean="0"/>
              <a:t>bits</a:t>
            </a:r>
            <a:r>
              <a:rPr lang="cs-CZ" sz="2800" dirty="0" smtClean="0"/>
              <a:t> per </a:t>
            </a:r>
            <a:r>
              <a:rPr lang="cs-CZ" sz="2800" dirty="0" err="1" smtClean="0"/>
              <a:t>second</a:t>
            </a:r>
            <a:r>
              <a:rPr lang="cs-CZ" sz="2800" dirty="0" smtClean="0"/>
              <a:t>, resp. </a:t>
            </a:r>
            <a:r>
              <a:rPr lang="cs-CZ" sz="2800" b="1" i="1" dirty="0" err="1" smtClean="0">
                <a:solidFill>
                  <a:srgbClr val="C00000"/>
                </a:solidFill>
              </a:rPr>
              <a:t>bps</a:t>
            </a:r>
            <a:r>
              <a:rPr lang="cs-CZ" sz="2800" dirty="0" smtClean="0"/>
              <a:t>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Analogový signál musíme pro převod upravit (</a:t>
            </a:r>
            <a:r>
              <a:rPr lang="cs-CZ" sz="2800" dirty="0" err="1" smtClean="0">
                <a:latin typeface="Trebuchet MS" pitchFamily="34" charset="0"/>
              </a:rPr>
              <a:t>navzorkovat</a:t>
            </a:r>
            <a:r>
              <a:rPr lang="cs-CZ" sz="2800" dirty="0" smtClean="0">
                <a:latin typeface="Trebuchet MS" pitchFamily="34" charset="0"/>
              </a:rPr>
              <a:t>), tak, aby v neskreslené podobě, mohl být na straně příjemce obnoven.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Pravidla vzorkování jsou definována např. v </a:t>
            </a:r>
            <a:r>
              <a:rPr lang="cs-CZ" sz="2800" dirty="0" err="1" smtClean="0">
                <a:latin typeface="Trebuchet MS" pitchFamily="34" charset="0"/>
              </a:rPr>
              <a:t>Shannonově</a:t>
            </a:r>
            <a:r>
              <a:rPr lang="cs-CZ" sz="2800" dirty="0" smtClean="0">
                <a:latin typeface="Trebuchet MS" pitchFamily="34" charset="0"/>
              </a:rPr>
              <a:t> teorému. 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764704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i="1" dirty="0" smtClean="0"/>
              <a:t>„</a:t>
            </a:r>
            <a:r>
              <a:rPr lang="cs-CZ" sz="2800" i="1" dirty="0" smtClean="0">
                <a:latin typeface="Trebuchet MS" pitchFamily="34" charset="0"/>
              </a:rPr>
              <a:t>Přesná rekonstrukce spojitého, frekvenčně omezeného, signálu z jeho vzorků je možná tehdy, pokud byla vzorkovací frekvence vyšší než dvojnásobek nejvyšší harmonické složky vzorkovaného signálu.“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0"/>
            <a:ext cx="375936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i="1" dirty="0" err="1" smtClean="0">
                <a:solidFill>
                  <a:srgbClr val="C00000"/>
                </a:solidFill>
                <a:latin typeface="Trebuchet MS" pitchFamily="34" charset="0"/>
              </a:rPr>
              <a:t>Shannonův</a:t>
            </a:r>
            <a:r>
              <a:rPr lang="cs-CZ" sz="3200" b="1" i="1" dirty="0" smtClean="0">
                <a:solidFill>
                  <a:srgbClr val="C00000"/>
                </a:solidFill>
                <a:latin typeface="Trebuchet MS" pitchFamily="34" charset="0"/>
              </a:rPr>
              <a:t> teorém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7504" y="299695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 praxi se vzorkovací frekvence volí dvakrát větší plus ještě malá rezerva, než je maximální požadovaná přenášená frekvence.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U telefonního hovoru </a:t>
            </a:r>
            <a:r>
              <a:rPr lang="cs-CZ" sz="2800" dirty="0" smtClean="0"/>
              <a:t>je to např. 8 kHz, protože se přenáší pouze signály ve standardním telefonním pásmu (od 0,3 do 3,4 kHz).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20688"/>
            <a:ext cx="8784976" cy="2376264"/>
          </a:xfrm>
          <a:prstGeom prst="rect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7/72/Phase_Modul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3133725" cy="3672408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107504" y="116632"/>
            <a:ext cx="88569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 smtClean="0">
                <a:latin typeface="Trebuchet MS" pitchFamily="34" charset="0"/>
              </a:rPr>
              <a:t>Ukázka fázové modulace</a:t>
            </a:r>
            <a:r>
              <a:rPr lang="cs-CZ" sz="2800" dirty="0" smtClean="0">
                <a:latin typeface="Trebuchet MS" pitchFamily="34" charset="0"/>
              </a:rPr>
              <a:t>.</a:t>
            </a:r>
          </a:p>
          <a:p>
            <a:pPr algn="just"/>
            <a:r>
              <a:rPr lang="cs-CZ" sz="2400" dirty="0" smtClean="0">
                <a:latin typeface="Trebuchet MS" pitchFamily="34" charset="0"/>
              </a:rPr>
              <a:t>Červená křivka je modulační signál, zelená je nosná a modrá na dolním obrázku je výsledný fázově modulovaný signál.</a:t>
            </a:r>
            <a:endParaRPr lang="cs-CZ" sz="2400" dirty="0"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9592" y="537321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Zdroj: http://commons.wikimedia.org/wiki/File:Phase_Modulation.png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365</TotalTime>
  <Words>969</Words>
  <Application>Microsoft Office PowerPoint</Application>
  <PresentationFormat>Předvádění na obrazovce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user</cp:lastModifiedBy>
  <cp:revision>88</cp:revision>
  <dcterms:created xsi:type="dcterms:W3CDTF">2012-09-03T09:18:06Z</dcterms:created>
  <dcterms:modified xsi:type="dcterms:W3CDTF">2014-01-07T07:56:50Z</dcterms:modified>
</cp:coreProperties>
</file>