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8" r:id="rId2"/>
    <p:sldId id="257" r:id="rId3"/>
    <p:sldId id="256" r:id="rId4"/>
    <p:sldId id="259" r:id="rId5"/>
    <p:sldId id="273" r:id="rId6"/>
    <p:sldId id="274" r:id="rId7"/>
    <p:sldId id="275" r:id="rId8"/>
    <p:sldId id="276" r:id="rId9"/>
    <p:sldId id="277" r:id="rId10"/>
    <p:sldId id="271" r:id="rId11"/>
    <p:sldId id="263" r:id="rId12"/>
    <p:sldId id="278" r:id="rId13"/>
    <p:sldId id="267" r:id="rId14"/>
    <p:sldId id="272" r:id="rId15"/>
    <p:sldId id="280" r:id="rId16"/>
    <p:sldId id="270" r:id="rId17"/>
    <p:sldId id="279" r:id="rId18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84694-69F5-43B1-B9DE-C67C6A5E8329}" type="datetimeFigureOut">
              <a:rPr lang="cs-CZ"/>
              <a:pPr/>
              <a:t>7.1.2014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D5D6EA-0236-4145-877B-877983B0CB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87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5B43BC-1F1E-4815-8D09-93CBEF9A2D4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D83FDE9-24C5-4BA6-B8EB-66FA2AE2B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AF8-2091-4002-85BE-239AB110E75E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817C-190D-4F91-A153-9390CDF99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BA65-FEBF-4A46-80F4-94F1C8DD088C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E7C1-64C3-49D9-945F-168AB63E0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9214-C0C0-4CAC-95D3-053A8F7B5986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ED4C-35A1-49D8-A952-B16E96461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89BF6-44B2-4959-9808-829AA73AB9F8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DA543-1CBF-4141-BB79-55CACB3A4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F11D4-D13C-43BF-8CC4-5A0016EA7311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F8A6A2-6AC0-47E0-9D43-653370246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A916E5-ABCD-4CE2-A424-A3CCA696F18F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EEB5E7-C640-4851-9B63-34436E8FE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8B43B-F2BE-4DE8-A921-8E214B14ED47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A3EF7-EC03-4AAF-8D42-4D8DC3ACB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F813D-EC22-4C3C-AC00-C89B73F1029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2EA-CE06-4A62-ACAC-DA051DD119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EDB14-DC9D-4F7D-BAC6-3992D05C74B5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1837AA-7FF2-4B3F-9224-1BE247E09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C64754-7FBC-4B71-8ACE-571903B52462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16C6A1-5C11-4C97-9A5C-F2B34477C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EB1F16-B4A0-4929-AC99-28F4C686585A}" type="datetimeFigureOut">
              <a:rPr lang="cs-CZ"/>
              <a:pPr>
                <a:defRPr/>
              </a:pPr>
              <a:t>7.1.2014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B14319-8C04-472B-A8D6-539288D88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ne_Batey_KC-35_Stratotanker_flight_simulator.jpg" TargetMode="External"/><Relationship Id="rId2" Type="http://schemas.openxmlformats.org/officeDocument/2006/relationships/hyperlink" Target="http://upload.wikimedia.org/wikipedia/commons/8/8d/AC92-0007-13_a.jpeg?uselang=c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Cave_automatic_virtual_environment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89-0437-20_a.jpeg?uselang=c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22923"/>
              </p:ext>
            </p:extLst>
          </p:nvPr>
        </p:nvGraphicFramePr>
        <p:xfrm>
          <a:off x="4067944" y="1268761"/>
          <a:ext cx="4824412" cy="4373102"/>
        </p:xfrm>
        <a:graphic>
          <a:graphicData uri="http://schemas.openxmlformats.org/drawingml/2006/table">
            <a:tbl>
              <a:tblPr/>
              <a:tblGrid>
                <a:gridCol w="2305050"/>
                <a:gridCol w="2519362"/>
              </a:tblGrid>
              <a:tr h="450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VY_32_INOVACE_1_1_17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Digitalizace a </a:t>
                      </a:r>
                      <a:r>
                        <a:rPr kumimoji="0" lang="cs-CZ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virtualizace</a:t>
                      </a:r>
                      <a:r>
                        <a:rPr kumimoji="0" lang="cs-C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Times New Roman" pitchFamily="18" charset="0"/>
                        </a:rPr>
                        <a:t> reálných objektů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Tématická oblast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Obecné pojmy informatiky a přenos dat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 a 2. ročník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komunikativní, pracovní, personální a sociální a personální.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v demokratické společnosti.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9" name="Rectangle 3"/>
          <p:cNvSpPr>
            <a:spLocks noChangeArrowheads="1"/>
          </p:cNvSpPr>
          <p:nvPr/>
        </p:nvSpPr>
        <p:spPr bwMode="auto">
          <a:xfrm>
            <a:off x="0" y="1548686"/>
            <a:ext cx="43211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„EU 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peníze školám“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 dirty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 dirty="0" err="1">
                <a:latin typeface="Trebuchet MS" pitchFamily="34" charset="0"/>
                <a:ea typeface="Times New Roman" pitchFamily="18" charset="0"/>
                <a:cs typeface="Arial" charset="0"/>
              </a:rPr>
              <a:t>reg.č</a:t>
            </a:r>
            <a:r>
              <a:rPr lang="cs-CZ" sz="1400" b="1" dirty="0">
                <a:latin typeface="Trebuchet MS" pitchFamily="34" charset="0"/>
                <a:ea typeface="Times New Roman" pitchFamily="18" charset="0"/>
                <a:cs typeface="Arial" charset="0"/>
              </a:rPr>
              <a:t>. CZ.1.07/1.5.00/34.0496</a:t>
            </a:r>
            <a:endParaRPr lang="cs-CZ" sz="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3350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3948112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le:Cave automatic virtual environ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6840760" cy="469773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39552" y="188640"/>
            <a:ext cx="7330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sz="2800" dirty="0" smtClean="0">
                <a:latin typeface="Trebuchet MS" pitchFamily="34" charset="0"/>
              </a:rPr>
              <a:t>Ukázka elektronické </a:t>
            </a:r>
            <a:r>
              <a:rPr lang="cs-CZ" sz="2800" dirty="0" err="1" smtClean="0">
                <a:latin typeface="Trebuchet MS" pitchFamily="34" charset="0"/>
              </a:rPr>
              <a:t>virtualizační</a:t>
            </a:r>
            <a:r>
              <a:rPr lang="cs-CZ" sz="2800" dirty="0" smtClean="0">
                <a:latin typeface="Trebuchet MS" pitchFamily="34" charset="0"/>
              </a:rPr>
              <a:t> laboratoře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03848" y="5805264"/>
            <a:ext cx="364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Obr.4 – elektronická </a:t>
            </a:r>
            <a:r>
              <a:rPr lang="cs-CZ" dirty="0" err="1" smtClean="0">
                <a:latin typeface="Trebuchet MS" pitchFamily="34" charset="0"/>
              </a:rPr>
              <a:t>virtualizace</a:t>
            </a:r>
            <a:r>
              <a:rPr lang="cs-CZ" dirty="0" smtClean="0">
                <a:latin typeface="Trebuchet MS" pitchFamily="34" charset="0"/>
              </a:rPr>
              <a:t> 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16632"/>
            <a:ext cx="88569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i="1" dirty="0" smtClean="0">
                <a:latin typeface="Trebuchet MS" pitchFamily="34" charset="0"/>
              </a:rPr>
              <a:t>Zadání: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algn="just"/>
            <a:r>
              <a:rPr lang="cs-CZ" sz="2800" dirty="0" smtClean="0">
                <a:latin typeface="Trebuchet MS" pitchFamily="34" charset="0"/>
              </a:rPr>
              <a:t>V prostředí Internetu najděte simulátory využívající  virtuální realitu v těchto oborech: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marL="342900" indent="-342900" algn="just"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Školství – přírodopis a dějepis</a:t>
            </a:r>
          </a:p>
          <a:p>
            <a:pPr marL="342900" indent="-342900" algn="just"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Letectví a armáda – letecké a tankové simulátory</a:t>
            </a:r>
          </a:p>
          <a:p>
            <a:pPr marL="342900" indent="-342900" algn="just"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Stavebnictví – výstavba dálnice, tunely</a:t>
            </a:r>
          </a:p>
          <a:p>
            <a:pPr marL="342900" indent="-342900" algn="just">
              <a:buAutoNum type="arabicPeriod"/>
            </a:pPr>
            <a:endParaRPr lang="cs-CZ" sz="2800" dirty="0" smtClean="0">
              <a:latin typeface="Trebuchet MS" pitchFamily="34" charset="0"/>
            </a:endParaRPr>
          </a:p>
          <a:p>
            <a:pPr marL="342900" indent="-342900" algn="just"/>
            <a:r>
              <a:rPr lang="cs-CZ" sz="2800" dirty="0" smtClean="0">
                <a:latin typeface="Trebuchet MS" pitchFamily="34" charset="0"/>
              </a:rPr>
              <a:t>   Popište na jakém principu pracují a jak hodnověrně dovedou simulovat příslušné prostředí, pro které jsou určeny.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849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Virtuální realita je: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Matematický model reálného objektu.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Optický klam založený na nedokonalosti lidského oka.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Prostředek na vytvoření světa, který vypadá jako reálný.</a:t>
            </a:r>
          </a:p>
          <a:p>
            <a:pPr marL="342900" indent="-342900" algn="just">
              <a:buAutoNum type="arabicPeriod"/>
            </a:pPr>
            <a:r>
              <a:rPr lang="cs-CZ" sz="2800" dirty="0" smtClean="0">
                <a:latin typeface="Trebuchet MS" pitchFamily="34" charset="0"/>
              </a:rPr>
              <a:t>Pasivní stupeň virtuální reality označujeme když: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Okolní prostředí se může měnit, ale pohyb v něm nemůžeme řídit.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Prostředí pohlížíme a zkoumáme a můžeme se ve virtuálním prostředí pohybovat.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Můžeme se seznámit s prostředím, prozkoumat ho a změnit</a:t>
            </a:r>
          </a:p>
          <a:p>
            <a:pPr marL="1257300" lvl="2" indent="-342900" algn="just"/>
            <a:endParaRPr lang="cs-CZ" sz="2800" dirty="0" smtClean="0">
              <a:latin typeface="Trebuchet MS" pitchFamily="34" charset="0"/>
            </a:endParaRPr>
          </a:p>
          <a:p>
            <a:pPr marL="1257300" lvl="2" indent="-342900">
              <a:buFont typeface="+mj-lt"/>
              <a:buAutoNum type="alphaL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cs-CZ" sz="2800" dirty="0" smtClean="0">
                <a:latin typeface="Trebuchet MS" pitchFamily="34" charset="0"/>
              </a:rPr>
              <a:t>Aktivní stupeň virtuální reality označujeme když: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Okolní prostředí se může měnit, ale pohyb v něm nemůžeme řídit.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Můžeme se seznámit s prostředím, prozkoumat ho a změnit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Prostředí pohlížíme a zkoumáme a můžeme se ve virtuálním prostředí pohybovat.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cs-CZ" sz="2800" dirty="0" smtClean="0">
                <a:latin typeface="Trebuchet MS" pitchFamily="34" charset="0"/>
              </a:rPr>
              <a:t>Interaktivní stupeň virtuální reality označujeme když: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Prostředí pohlížíme a zkoumáme a můžeme se ve virtuálním prostředí pohybovat.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Můžeme se seznámit s prostředím, prozkoumat ho a změnit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cs-CZ" sz="2800" dirty="0" smtClean="0">
                <a:latin typeface="Trebuchet MS" pitchFamily="34" charset="0"/>
              </a:rPr>
              <a:t>Okolní prostředí se může měnit, ale pohyb v něm nemůžeme řídit.</a:t>
            </a:r>
          </a:p>
          <a:p>
            <a:pPr marL="1257300" lvl="2" indent="-342900" algn="just"/>
            <a:endParaRPr lang="cs-CZ" sz="2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délník 2"/>
          <p:cNvSpPr>
            <a:spLocks noChangeArrowheads="1"/>
          </p:cNvSpPr>
          <p:nvPr/>
        </p:nvSpPr>
        <p:spPr bwMode="auto">
          <a:xfrm>
            <a:off x="251520" y="836712"/>
            <a:ext cx="86409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 dirty="0" smtClean="0">
                <a:latin typeface="+mn-lt"/>
              </a:rPr>
              <a:t> Obr.2 </a:t>
            </a:r>
            <a:r>
              <a:rPr lang="cs-CZ" sz="2800" dirty="0" smtClean="0">
                <a:latin typeface="+mn-lt"/>
                <a:hlinkClick r:id="rId2"/>
              </a:rPr>
              <a:t>http://upload.wikimedia.org/wikipedia/commons/8/8d/AC92-0007-13_a.jpeg</a:t>
            </a:r>
            <a:endParaRPr lang="cs-CZ" sz="2800" dirty="0" smtClean="0">
              <a:latin typeface="+mn-lt"/>
            </a:endParaRPr>
          </a:p>
          <a:p>
            <a:pPr marL="342900" indent="-342900"/>
            <a:endParaRPr lang="cs-CZ" sz="2800" dirty="0" smtClean="0">
              <a:latin typeface="+mn-lt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 smtClean="0">
                <a:latin typeface="+mn-lt"/>
              </a:rPr>
              <a:t>Obr.3</a:t>
            </a:r>
          </a:p>
          <a:p>
            <a:pPr marL="342900" indent="-342900"/>
            <a:r>
              <a:rPr lang="cs-CZ" sz="2800" dirty="0" smtClean="0">
                <a:latin typeface="+mn-lt"/>
                <a:hlinkClick r:id="rId3"/>
              </a:rPr>
              <a:t>http://commons.wikimedia.org/wiki/File:Anne_Batey_KC-35_Stratotanker_flight_simulator.jpg</a:t>
            </a:r>
            <a:endParaRPr lang="cs-CZ" sz="2800" dirty="0" smtClean="0">
              <a:latin typeface="+mn-lt"/>
            </a:endParaRPr>
          </a:p>
          <a:p>
            <a:pPr marL="342900" indent="-342900"/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sz="2800" dirty="0" smtClean="0"/>
              <a:t>Obr.4 – Autor - </a:t>
            </a:r>
            <a:r>
              <a:rPr lang="en-US" sz="2800" dirty="0" smtClean="0"/>
              <a:t>Idaho National Laboratory</a:t>
            </a:r>
            <a:endParaRPr lang="cs-CZ" sz="2800" dirty="0" smtClean="0"/>
          </a:p>
          <a:p>
            <a:pPr marL="342900" indent="-342900"/>
            <a:r>
              <a:rPr lang="cs-CZ" sz="2800" dirty="0" smtClean="0">
                <a:hlinkClick r:id="rId4"/>
              </a:rPr>
              <a:t>http://commons.wikimedia.org/wiki/File:Cave_automatic_virtual_environment.jpg</a:t>
            </a:r>
            <a:endParaRPr lang="cs-CZ" sz="2800" dirty="0" smtClean="0">
              <a:latin typeface="+mn-lt"/>
            </a:endParaRPr>
          </a:p>
          <a:p>
            <a:pPr marL="342900" indent="-342900"/>
            <a:endParaRPr lang="cs-CZ" sz="2800" dirty="0" smtClean="0">
              <a:latin typeface="+mn-lt"/>
            </a:endParaRPr>
          </a:p>
          <a:p>
            <a:pPr marL="342900" indent="-342900"/>
            <a:endParaRPr lang="cs-CZ" sz="2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260648"/>
            <a:ext cx="649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+mn-lt"/>
              </a:rPr>
              <a:t>Seznam odkazů a použité literatury: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cs-CZ" sz="2800" dirty="0" smtClean="0">
                <a:latin typeface="Trebuchet MS" pitchFamily="34" charset="0"/>
                <a:ea typeface="Times New Roman"/>
              </a:rPr>
              <a:t>Klimeš, Skalka,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Lovászová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, Švec -Informatika pro maturanty a zájemce o studium na vysokých školách. ISBN 978-80-89132-71-3</a:t>
            </a:r>
          </a:p>
          <a:p>
            <a:pPr marL="342900" indent="-342900" algn="just">
              <a:buFontTx/>
              <a:buAutoNum type="arabicPeriod" startAt="4"/>
            </a:pPr>
            <a:r>
              <a:rPr lang="cs-CZ" sz="2800" dirty="0" smtClean="0">
                <a:latin typeface="Trebuchet MS" pitchFamily="34" charset="0"/>
                <a:ea typeface="Times New Roman"/>
              </a:rPr>
              <a:t>Jiří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Plášil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 – PC pro školy, nakladatelství </a:t>
            </a:r>
            <a:r>
              <a:rPr lang="cs-CZ" sz="2800" dirty="0" err="1" smtClean="0">
                <a:latin typeface="Trebuchet MS" pitchFamily="34" charset="0"/>
                <a:ea typeface="Times New Roman"/>
              </a:rPr>
              <a:t>Kopp</a:t>
            </a:r>
            <a:r>
              <a:rPr lang="cs-CZ" sz="2800" dirty="0" smtClean="0">
                <a:latin typeface="Trebuchet MS" pitchFamily="34" charset="0"/>
                <a:ea typeface="Times New Roman"/>
              </a:rPr>
              <a:t>, České Budějovice 2003.ISBN 80-7232-206-0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/>
        </p:nvGraphicFramePr>
        <p:xfrm>
          <a:off x="3492500" y="1412875"/>
          <a:ext cx="5257800" cy="4386264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06/2012 – 03/2014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Wikipedia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 ,Lovászová, Švec -Informatika pro maturanty a zájemce o studium na vysokých školách.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ISBN978-80-89132-71-3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Dataprojektor, výpočetní technika, názorné pomůcky a díly hardware z oblasti výpočetní techniky.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 , pojmy informační a komunikační technologie (ICT).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a domácí příprava žáků na vyučování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2268538" y="5651520"/>
            <a:ext cx="66246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000" i="1" dirty="0" smtClean="0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Tento </a:t>
            </a:r>
            <a:r>
              <a:rPr lang="cs-CZ" sz="1000" i="1" dirty="0">
                <a:latin typeface="Trebuchet MS" pitchFamily="34" charset="0"/>
                <a:ea typeface="Times New Roman" pitchFamily="18" charset="0"/>
                <a:cs typeface="Arial" charset="0"/>
              </a:rPr>
              <a:t>výukový materiál je plně v souladu s Autorským zákonem ( jsou zde dodržována všechna autorská práva</a:t>
            </a:r>
            <a:r>
              <a:rPr lang="cs-CZ" sz="1000" i="1" dirty="0" smtClean="0">
                <a:latin typeface="Trebuchet MS" pitchFamily="34" charset="0"/>
                <a:ea typeface="Times New Roman" pitchFamily="18" charset="0"/>
                <a:cs typeface="Arial" charset="0"/>
              </a:rPr>
              <a:t>). Pokud není uvedeno jinak, autorem obrázků a textů je Ing. Josef Bulka.</a:t>
            </a:r>
            <a:endParaRPr lang="cs-CZ" dirty="0">
              <a:ea typeface="Times New Roman" pitchFamily="18" charset="0"/>
              <a:cs typeface="Arial" charset="0"/>
            </a:endParaRPr>
          </a:p>
        </p:txBody>
      </p:sp>
      <p:pic>
        <p:nvPicPr>
          <p:cNvPr id="14363" name="Obrázek 2" descr="OPVK_hor_zakladni_logolink_CB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03257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404664"/>
            <a:ext cx="86409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Digitalizace a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virtualizace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 reálných objektů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Virtuální realita je prostředkem na vytvoření světa, který vypadá jako reálný  nebo může být vytvořený na úplně jiných principech.</a:t>
            </a:r>
          </a:p>
          <a:p>
            <a:pPr marL="457200" indent="-45720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Vytváří iluzi skutečného světa ( simulátory, počítačové hry)</a:t>
            </a:r>
          </a:p>
          <a:p>
            <a:pPr marL="457200" indent="-45720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Vizuální zážitek je zobrazován pomocí počítače, nebo herní konzole. </a:t>
            </a:r>
          </a:p>
          <a:p>
            <a:pPr marL="457200" indent="-45720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Pro zvyšování vjemu virtuální reality bývají zařízení pro její zobrazování doplněna dalšími zařízeními jako jsou helmy, simulátory tlaku, atd.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le:AC89-0437-20 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48680"/>
            <a:ext cx="4867275" cy="4876801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323528" y="5373216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Obr.1 </a:t>
            </a:r>
            <a:r>
              <a:rPr lang="cs-CZ" dirty="0" smtClean="0">
                <a:hlinkClick r:id="rId3"/>
              </a:rPr>
              <a:t>http://commons.wikimedia.org/wiki/File:AC89-0437-20_a.jpeg?uselang=cs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5805264"/>
            <a:ext cx="1782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rebuchet MS" pitchFamily="34" charset="0"/>
              </a:rPr>
              <a:t>Licence: Public </a:t>
            </a:r>
            <a:r>
              <a:rPr lang="cs-CZ" sz="1200" dirty="0" err="1" smtClean="0">
                <a:latin typeface="Trebuchet MS" pitchFamily="34" charset="0"/>
              </a:rPr>
              <a:t>domain</a:t>
            </a:r>
            <a:endParaRPr lang="cs-CZ" sz="1200" dirty="0">
              <a:latin typeface="Trebuchet MS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0"/>
            <a:ext cx="7980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Trebuchet MS" pitchFamily="34" charset="0"/>
              </a:rPr>
              <a:t>Ukázka zařízení pro zobrazování virtuální reality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Pomocí virtuální reality můžeme absolvovat cesty do míst, kam bychom se (jako normální smrtelníci) nikdy nedostali.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Pomocí virtuální reality můžeme prohlížet, lidské buňky, části rostlin a procesy, které za normálních okolností, není možné postřehnout.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/>
              <a:t>K zobrazování 3D věrohodného obrazu jsou využívány brýle, které do každého oka zobrazí objekt z jiného úhlu a mozek tento objekt vnímá jako 3D věrohodný.</a:t>
            </a:r>
          </a:p>
          <a:p>
            <a:pPr algn="just"/>
            <a:endParaRPr lang="cs-CZ" sz="2800" dirty="0">
              <a:latin typeface="Trebuchet MS" pitchFamily="34" charset="0"/>
            </a:endParaRPr>
          </a:p>
        </p:txBody>
      </p:sp>
      <p:pic>
        <p:nvPicPr>
          <p:cNvPr id="12290" name="Picture 2" descr="http://upload.wikimedia.org/wikipedia/commons/8/8d/AC92-0007-13_a.jpeg?uselang=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61048"/>
            <a:ext cx="3572272" cy="2585864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5292080" y="648866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2 – Brýle pro vnímání VR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>
                <a:latin typeface="Trebuchet MS" pitchFamily="34" charset="0"/>
              </a:rPr>
              <a:t>Virtuální realitu můžeme rozdělit do tří stupňů: </a:t>
            </a:r>
          </a:p>
          <a:p>
            <a:pPr algn="just"/>
            <a:endParaRPr lang="cs-CZ" sz="2800" dirty="0" smtClean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Pasivní stupeň </a:t>
            </a:r>
            <a:r>
              <a:rPr lang="cs-CZ" sz="2800" dirty="0" smtClean="0">
                <a:latin typeface="Trebuchet MS" pitchFamily="34" charset="0"/>
              </a:rPr>
              <a:t>- sledujeme, pozorujeme, vnímáme hmatem a sluchem, se děje v prostředí okolo nás.Okolní prostředí se může měnit, takže máme dojem, že se jím pohybujeme, ale nemůžeme tento pohyb řídit.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Aktivní stupeň </a:t>
            </a:r>
            <a:r>
              <a:rPr lang="cs-CZ" sz="2800" dirty="0" smtClean="0">
                <a:latin typeface="Trebuchet MS" pitchFamily="34" charset="0"/>
              </a:rPr>
              <a:t>– máme možnost prostředí pohlížet a zkoumat a můžeme se ve virtuálním prostředí pohybovat.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Interaktivní stupeň </a:t>
            </a:r>
            <a:r>
              <a:rPr lang="cs-CZ" sz="2800" dirty="0" smtClean="0">
                <a:latin typeface="Trebuchet MS" pitchFamily="34" charset="0"/>
              </a:rPr>
              <a:t>-</a:t>
            </a:r>
            <a:r>
              <a:rPr lang="cs-CZ" sz="2800" b="1" i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cs-CZ" sz="2800" dirty="0" smtClean="0">
                <a:latin typeface="Trebuchet MS" pitchFamily="34" charset="0"/>
              </a:rPr>
              <a:t>vnímáme nejintenzivněji. Můžeme se seznámit s prostředím, prozkoumat ho a dokonce i změnit.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8864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>
                <a:latin typeface="Trebuchet MS" pitchFamily="34" charset="0"/>
              </a:rPr>
              <a:t>Jak lze využívat virtuální realitu:</a:t>
            </a:r>
            <a:endParaRPr lang="cs-CZ" sz="3200" b="1" i="1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124744"/>
            <a:ext cx="89644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Oblasti letecké a kosmické techniky  </a:t>
            </a:r>
            <a:r>
              <a:rPr lang="cs-CZ" sz="2800" dirty="0" smtClean="0">
                <a:latin typeface="Trebuchet MS" pitchFamily="34" charset="0"/>
              </a:rPr>
              <a:t>- letecké simulátory.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Převody map do virtuálních krajin </a:t>
            </a:r>
            <a:r>
              <a:rPr lang="cs-CZ" sz="2800" dirty="0" smtClean="0">
                <a:latin typeface="Trebuchet MS" pitchFamily="34" charset="0"/>
              </a:rPr>
              <a:t>s možností procházení.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Stavebnictví</a:t>
            </a:r>
            <a:r>
              <a:rPr lang="cs-CZ" sz="2800" dirty="0" smtClean="0">
                <a:latin typeface="Trebuchet MS" pitchFamily="34" charset="0"/>
              </a:rPr>
              <a:t> – silnice, tunely, novostavby.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Medicína</a:t>
            </a:r>
            <a:r>
              <a:rPr lang="cs-CZ" sz="2800" dirty="0" smtClean="0">
                <a:latin typeface="Trebuchet MS" pitchFamily="34" charset="0"/>
              </a:rPr>
              <a:t> – prohlídky, operace na dálku atd.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Školství</a:t>
            </a:r>
            <a:r>
              <a:rPr lang="cs-CZ" sz="2800" dirty="0" smtClean="0">
                <a:latin typeface="Trebuchet MS" pitchFamily="34" charset="0"/>
              </a:rPr>
              <a:t> – přírodopis, historie, technika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Tělesně postižení </a:t>
            </a:r>
            <a:r>
              <a:rPr lang="cs-CZ" sz="2800" dirty="0" smtClean="0">
                <a:latin typeface="Trebuchet MS" pitchFamily="34" charset="0"/>
              </a:rPr>
              <a:t>– odstraňování handicapu při pohybu, možnost se pohybovat i přes omezení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cs-CZ" sz="2800" dirty="0" smtClean="0">
                <a:solidFill>
                  <a:srgbClr val="C00000"/>
                </a:solidFill>
                <a:latin typeface="Trebuchet MS" pitchFamily="34" charset="0"/>
              </a:rPr>
              <a:t>Kosmický výzkum </a:t>
            </a:r>
            <a:r>
              <a:rPr lang="cs-CZ" sz="2800" dirty="0" err="1" smtClean="0">
                <a:latin typeface="Trebuchet MS" pitchFamily="34" charset="0"/>
              </a:rPr>
              <a:t>atd</a:t>
            </a:r>
            <a:r>
              <a:rPr lang="cs-CZ" sz="2800" dirty="0" smtClean="0">
                <a:latin typeface="Trebuchet MS" pitchFamily="34" charset="0"/>
              </a:rPr>
              <a:t>….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e/ea/Anne_Batey_KC-135_Stratotanker_flight_sim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20688"/>
            <a:ext cx="4248472" cy="4896544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39552" y="116632"/>
            <a:ext cx="8242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Trebuchet MS" pitchFamily="34" charset="0"/>
              </a:rPr>
              <a:t>Ukázka virtuálního prostředí leteckého simulátoru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71800" y="5661248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rebuchet MS" pitchFamily="34" charset="0"/>
              </a:rPr>
              <a:t>Obr.3 – Letecký simulátor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800</Words>
  <Application>Microsoft Office PowerPoint</Application>
  <PresentationFormat>Předvádění na obrazovce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Arial</vt:lpstr>
      <vt:lpstr>Lucida Sans Unicode</vt:lpstr>
      <vt:lpstr>Times New Roman</vt:lpstr>
      <vt:lpstr>Trebuchet MS</vt:lpstr>
      <vt:lpstr>Verdana</vt:lpstr>
      <vt:lpstr>Wingdings</vt:lpstr>
      <vt:lpstr>Wingdings 2</vt:lpstr>
      <vt:lpstr>Wingdings 3</vt:lpstr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user</cp:lastModifiedBy>
  <cp:revision>84</cp:revision>
  <dcterms:created xsi:type="dcterms:W3CDTF">2012-09-03T09:18:06Z</dcterms:created>
  <dcterms:modified xsi:type="dcterms:W3CDTF">2014-01-07T07:59:09Z</dcterms:modified>
</cp:coreProperties>
</file>