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7" r:id="rId3"/>
    <p:sldId id="256" r:id="rId4"/>
    <p:sldId id="273" r:id="rId5"/>
    <p:sldId id="274" r:id="rId6"/>
    <p:sldId id="275" r:id="rId7"/>
    <p:sldId id="276" r:id="rId8"/>
    <p:sldId id="277" r:id="rId9"/>
    <p:sldId id="263" r:id="rId10"/>
    <p:sldId id="271" r:id="rId11"/>
    <p:sldId id="267" r:id="rId12"/>
    <p:sldId id="272" r:id="rId13"/>
    <p:sldId id="280" r:id="rId14"/>
    <p:sldId id="279" r:id="rId15"/>
    <p:sldId id="270" r:id="rId16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8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84694-69F5-43B1-B9DE-C67C6A5E8329}" type="datetimeFigureOut">
              <a:rPr lang="cs-CZ"/>
              <a:pPr/>
              <a:t>7.1.2014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D5D6EA-0236-4145-877B-877983B0CB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23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A7A30-DBEF-497F-97E5-045973FB17D1}" type="datetimeFigureOut">
              <a:rPr lang="cs-CZ" smtClean="0"/>
              <a:pPr/>
              <a:t>7.1.2014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44AFD-918E-455A-B773-284B8EBAD20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6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44AFD-918E-455A-B773-284B8EBAD20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1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5B43BC-1F1E-4815-8D09-93CBEF9A2D4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83FDE9-24C5-4BA6-B8EB-66FA2AE2B1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AF8-2091-4002-85BE-239AB110E75E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817C-190D-4F91-A153-9390CDF992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BA65-FEBF-4A46-80F4-94F1C8DD088C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E7C1-64C3-49D9-945F-168AB63E0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9214-C0C0-4CAC-95D3-053A8F7B598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ED4C-35A1-49D8-A952-B16E96461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89BF6-44B2-4959-9808-829AA73AB9F8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DA543-1CBF-4141-BB79-55CACB3A4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F11D4-D13C-43BF-8CC4-5A0016EA7311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F8A6A2-6AC0-47E0-9D43-653370246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A916E5-ABCD-4CE2-A424-A3CCA696F18F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EEB5E7-C640-4851-9B63-34436E8FE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F8B43B-F2BE-4DE8-A921-8E214B14ED47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A3EF7-EC03-4AAF-8D42-4D8DC3ACB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F813D-EC22-4C3C-AC00-C89B73F1029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2EA-CE06-4A62-ACAC-DA051DD119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7EDB14-DC9D-4F7D-BAC6-3992D05C74B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837AA-7FF2-4B3F-9224-1BE247E09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C64754-7FBC-4B71-8ACE-571903B52462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16C6A1-5C11-4C97-9A5C-F2B34477C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9EB1F16-B4A0-4929-AC99-28F4C686585A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B14319-8C04-472B-A8D6-539288D88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media.cz/" TargetMode="External"/><Relationship Id="rId2" Type="http://schemas.openxmlformats.org/officeDocument/2006/relationships/hyperlink" Target="http://www.pebblesandbuttons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crap-studio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media.cz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33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03212"/>
              </p:ext>
            </p:extLst>
          </p:nvPr>
        </p:nvGraphicFramePr>
        <p:xfrm>
          <a:off x="4067944" y="1268761"/>
          <a:ext cx="4824412" cy="4207184"/>
        </p:xfrm>
        <a:graphic>
          <a:graphicData uri="http://schemas.openxmlformats.org/drawingml/2006/table">
            <a:tbl>
              <a:tblPr/>
              <a:tblGrid>
                <a:gridCol w="2305050"/>
                <a:gridCol w="2519362"/>
              </a:tblGrid>
              <a:tr h="450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VY_32_INOVACE_1_1_20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Název vzdělávacího materiálu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Hygiena práce s počítačem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Jméno autora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Ing. Bulka Josef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Tematická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oblast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Obecné pojmy informatiky a přenos dat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Vzdělávací obor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Všechny obory školy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 a 2. 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Rozvíjené klíčové kompetence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Kompetence k učení, řešení problému, komunikativní, pracovní, personální a sociální a personální.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Průřezové téma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 technologie, Člověk a svět práce, Člověk a životní prostředí, Občan v demokratické společnosti.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9" name="Rectangle 3"/>
          <p:cNvSpPr>
            <a:spLocks noChangeArrowheads="1"/>
          </p:cNvSpPr>
          <p:nvPr/>
        </p:nvSpPr>
        <p:spPr bwMode="auto">
          <a:xfrm>
            <a:off x="0" y="1548686"/>
            <a:ext cx="43211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„EU 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peníze školám“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 dirty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 err="1">
                <a:latin typeface="Trebuchet MS" pitchFamily="34" charset="0"/>
                <a:ea typeface="Times New Roman" pitchFamily="18" charset="0"/>
                <a:cs typeface="Arial" charset="0"/>
              </a:rPr>
              <a:t>reg.č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. CZ.1.07/1.5.00/34.0496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3350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48112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3" y="692696"/>
            <a:ext cx="8424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i="1" dirty="0" smtClean="0">
                <a:latin typeface="Trebuchet MS" pitchFamily="34" charset="0"/>
              </a:rPr>
              <a:t>Zadání1:</a:t>
            </a:r>
          </a:p>
          <a:p>
            <a:pPr algn="just"/>
            <a:r>
              <a:rPr lang="cs-CZ" sz="2800" dirty="0" smtClean="0">
                <a:latin typeface="Trebuchet MS" pitchFamily="34" charset="0"/>
              </a:rPr>
              <a:t>Vyhledejte na  Internetu vhodné židle a stoly pro zajištění správné </a:t>
            </a:r>
            <a:r>
              <a:rPr lang="cs-CZ" sz="2800" dirty="0" err="1" smtClean="0">
                <a:latin typeface="Trebuchet MS" pitchFamily="34" charset="0"/>
              </a:rPr>
              <a:t>ergonometrie</a:t>
            </a:r>
            <a:r>
              <a:rPr lang="cs-CZ" sz="2800" dirty="0" smtClean="0">
                <a:latin typeface="Trebuchet MS" pitchFamily="34" charset="0"/>
              </a:rPr>
              <a:t> pracoviště a zdůvodněte, proč se si je vybrali.</a:t>
            </a: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algn="just"/>
            <a:r>
              <a:rPr lang="cs-CZ" sz="3200" b="1" i="1" dirty="0" smtClean="0">
                <a:latin typeface="Trebuchet MS" pitchFamily="34" charset="0"/>
              </a:rPr>
              <a:t>Zadání 2:</a:t>
            </a:r>
          </a:p>
          <a:p>
            <a:pPr algn="just"/>
            <a:r>
              <a:rPr lang="cs-CZ" sz="2800" dirty="0" smtClean="0">
                <a:latin typeface="Trebuchet MS" pitchFamily="34" charset="0"/>
              </a:rPr>
              <a:t>Vyjmenujte a popište co může způsobovat zdravotní potíže při práci s PC a čeho by se tedy pracovníci měli vyvarovat.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7284" y="404664"/>
            <a:ext cx="907671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Vzdálenost vašich očí od obrazovky by měla být?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Taková abychom rozeznali znaky na obrazovce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50-70 cm nebo vzdálenost paže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50 cm a méně</a:t>
            </a:r>
          </a:p>
          <a:p>
            <a:pPr marL="1428750" lvl="2" indent="-514350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Výška opěradla židle by měla být?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Dostačující k pohodlnému opření zad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1/3 výšky celé židle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28-54 cm, podle výšky postavy</a:t>
            </a:r>
          </a:p>
          <a:p>
            <a:pPr marL="1428750" lvl="2" indent="-514350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1428750" lvl="2" indent="-514350"/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476672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sz="2800" dirty="0" smtClean="0">
                <a:latin typeface="Trebuchet MS" pitchFamily="34" charset="0"/>
              </a:rPr>
              <a:t>Výška sedačky od podlahy by měla být: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Abychom dosáhli špičkou chodila na zem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40-52 cm od podlahy, nebo podle postavy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V polovině výšky, pracovní plochy</a:t>
            </a:r>
          </a:p>
          <a:p>
            <a:pPr marL="1428750" lvl="2" indent="-514350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cs-CZ" sz="2800" dirty="0" smtClean="0">
                <a:latin typeface="Trebuchet MS" pitchFamily="34" charset="0"/>
              </a:rPr>
              <a:t>Výška pracovní plochy?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Dostačující k pohodlnému sledování monitoru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Podle postavy, 1/3 výšky postavy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60-72 cm nebo podle postavy, u nastavitelných ploch, může být 62-82 cm od podlahy</a:t>
            </a:r>
          </a:p>
          <a:p>
            <a:pPr marL="1428750" lvl="2" indent="-514350">
              <a:buFont typeface="+mj-lt"/>
              <a:buAutoNum type="alphaLcParenR"/>
            </a:pPr>
            <a:endParaRPr lang="cs-CZ" sz="2800" dirty="0" smtClean="0">
              <a:latin typeface="Trebuchet MS" pitchFamily="34" charset="0"/>
            </a:endParaRPr>
          </a:p>
          <a:p>
            <a:pPr marL="1428750" lvl="2" indent="-514350"/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692696"/>
            <a:ext cx="8964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arabicPeriod" startAt="5"/>
            </a:pPr>
            <a:r>
              <a:rPr lang="cs-CZ" sz="2800" dirty="0" smtClean="0">
                <a:latin typeface="Trebuchet MS" pitchFamily="34" charset="0"/>
              </a:rPr>
              <a:t>Ohnutí rukou při práci na klávesnici by mělo být: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89-90 stupňů</a:t>
            </a: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90-110 </a:t>
            </a:r>
            <a:r>
              <a:rPr lang="cs-CZ" sz="2800" dirty="0" err="1" smtClean="0">
                <a:latin typeface="Trebuchet MS" pitchFamily="34" charset="0"/>
              </a:rPr>
              <a:t>stuňů</a:t>
            </a:r>
            <a:endParaRPr lang="cs-CZ" sz="2800" dirty="0" smtClean="0">
              <a:latin typeface="Trebuchet MS" pitchFamily="34" charset="0"/>
            </a:endParaRPr>
          </a:p>
          <a:p>
            <a:pPr marL="1428750" lvl="2" indent="-514350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aby loket byl 5 cm pod pracovní plochou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délník 2"/>
          <p:cNvSpPr>
            <a:spLocks noChangeArrowheads="1"/>
          </p:cNvSpPr>
          <p:nvPr/>
        </p:nvSpPr>
        <p:spPr bwMode="auto">
          <a:xfrm>
            <a:off x="323528" y="1124744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 dirty="0" smtClean="0">
                <a:latin typeface="Trebuchet MS" pitchFamily="34" charset="0"/>
                <a:hlinkClick r:id="rId2"/>
              </a:rPr>
              <a:t>http://www.</a:t>
            </a:r>
            <a:r>
              <a:rPr lang="cs-CZ" sz="2800" dirty="0" err="1" smtClean="0">
                <a:latin typeface="Trebuchet MS" pitchFamily="34" charset="0"/>
                <a:hlinkClick r:id="rId2"/>
              </a:rPr>
              <a:t>pilatesclinic.cz</a:t>
            </a:r>
            <a:r>
              <a:rPr lang="cs-CZ" sz="2800" dirty="0" smtClean="0">
                <a:latin typeface="Trebuchet MS" pitchFamily="34" charset="0"/>
                <a:hlinkClick r:id="rId2"/>
              </a:rPr>
              <a:t>/</a:t>
            </a:r>
            <a:r>
              <a:rPr lang="cs-CZ" sz="2800" dirty="0" err="1" smtClean="0">
                <a:latin typeface="Trebuchet MS" pitchFamily="34" charset="0"/>
                <a:hlinkClick r:id="rId2"/>
              </a:rPr>
              <a:t>clanky</a:t>
            </a:r>
            <a:r>
              <a:rPr lang="cs-CZ" sz="2800" dirty="0" smtClean="0">
                <a:latin typeface="Trebuchet MS" pitchFamily="34" charset="0"/>
                <a:hlinkClick r:id="rId2"/>
              </a:rPr>
              <a:t>/</a:t>
            </a:r>
            <a:r>
              <a:rPr lang="cs-CZ" sz="2800" dirty="0" err="1" smtClean="0">
                <a:latin typeface="Trebuchet MS" pitchFamily="34" charset="0"/>
                <a:hlinkClick r:id="rId2"/>
              </a:rPr>
              <a:t>reportaz</a:t>
            </a:r>
            <a:r>
              <a:rPr lang="cs-CZ" sz="2800" dirty="0" smtClean="0">
                <a:latin typeface="Trebuchet MS" pitchFamily="34" charset="0"/>
                <a:hlinkClick r:id="rId2"/>
              </a:rPr>
              <a:t>/desatero-studia-</a:t>
            </a:r>
            <a:r>
              <a:rPr lang="cs-CZ" sz="2800" dirty="0" err="1" smtClean="0">
                <a:latin typeface="Trebuchet MS" pitchFamily="34" charset="0"/>
                <a:hlinkClick r:id="rId2"/>
              </a:rPr>
              <a:t>pilates</a:t>
            </a:r>
            <a:r>
              <a:rPr lang="cs-CZ" sz="2800" dirty="0" smtClean="0">
                <a:latin typeface="Trebuchet MS" pitchFamily="34" charset="0"/>
                <a:hlinkClick r:id="rId2"/>
              </a:rPr>
              <a:t>-</a:t>
            </a:r>
            <a:r>
              <a:rPr lang="cs-CZ" sz="2800" dirty="0" err="1" smtClean="0">
                <a:latin typeface="Trebuchet MS" pitchFamily="34" charset="0"/>
                <a:hlinkClick r:id="rId2"/>
              </a:rPr>
              <a:t>clinic</a:t>
            </a:r>
            <a:r>
              <a:rPr lang="cs-CZ" sz="2800" dirty="0" smtClean="0">
                <a:latin typeface="Trebuchet MS" pitchFamily="34" charset="0"/>
                <a:hlinkClick r:id="rId2"/>
              </a:rPr>
              <a:t>-</a:t>
            </a:r>
            <a:r>
              <a:rPr lang="cs-CZ" sz="2800" dirty="0" err="1" smtClean="0">
                <a:latin typeface="Trebuchet MS" pitchFamily="34" charset="0"/>
                <a:hlinkClick r:id="rId2"/>
              </a:rPr>
              <a:t>praha</a:t>
            </a:r>
            <a:r>
              <a:rPr lang="cs-CZ" sz="2800" dirty="0" smtClean="0">
                <a:latin typeface="Trebuchet MS" pitchFamily="34" charset="0"/>
                <a:hlinkClick r:id="rId2"/>
              </a:rPr>
              <a:t>-pro-</a:t>
            </a:r>
            <a:r>
              <a:rPr lang="cs-CZ" sz="2800" dirty="0" err="1" smtClean="0">
                <a:latin typeface="Trebuchet MS" pitchFamily="34" charset="0"/>
                <a:hlinkClick r:id="rId2"/>
              </a:rPr>
              <a:t>kancelar</a:t>
            </a:r>
            <a:r>
              <a:rPr lang="cs-CZ" sz="2800" dirty="0" smtClean="0">
                <a:latin typeface="Trebuchet MS" pitchFamily="34" charset="0"/>
                <a:hlinkClick r:id="rId2"/>
              </a:rPr>
              <a:t>-51/ </a:t>
            </a:r>
            <a:endParaRPr lang="cs-CZ" sz="2800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dirty="0" smtClean="0">
                <a:latin typeface="Trebuchet MS" pitchFamily="34" charset="0"/>
                <a:hlinkClick r:id="rId3"/>
              </a:rPr>
              <a:t>www.</a:t>
            </a:r>
            <a:r>
              <a:rPr lang="cs-CZ" sz="2800" dirty="0" err="1" smtClean="0">
                <a:latin typeface="Trebuchet MS" pitchFamily="34" charset="0"/>
                <a:hlinkClick r:id="rId3"/>
              </a:rPr>
              <a:t>computermedia.cz</a:t>
            </a:r>
            <a:endParaRPr lang="cs-CZ" sz="2800" dirty="0" smtClean="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 dirty="0" smtClean="0">
                <a:latin typeface="Trebuchet MS" pitchFamily="34" charset="0"/>
                <a:ea typeface="Times New Roman"/>
              </a:rPr>
              <a:t>Klimeš, Skalka,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Lovászová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, Švec -Informatika pro maturanty a zájemce o studium na vysokých školách. ISBN 978-80-89132-71-3</a:t>
            </a:r>
          </a:p>
          <a:p>
            <a:pPr marL="342900" indent="-342900">
              <a:buFontTx/>
              <a:buAutoNum type="arabicPeriod"/>
            </a:pPr>
            <a:r>
              <a:rPr lang="cs-CZ" sz="2800" dirty="0" smtClean="0">
                <a:latin typeface="Trebuchet MS" pitchFamily="34" charset="0"/>
                <a:ea typeface="Times New Roman"/>
              </a:rPr>
              <a:t>Jiří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Plášil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 – PC pro školy, nakladatelství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Kopp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, České Budějovice 2003.ISBN 80-7232-206-0</a:t>
            </a:r>
          </a:p>
          <a:p>
            <a:pPr marL="342900" indent="-342900">
              <a:buFontTx/>
              <a:buAutoNum type="arabicPeriod"/>
            </a:pPr>
            <a:endParaRPr lang="cs-CZ" sz="2800" dirty="0">
              <a:latin typeface="Trebuchet MS" pitchFamily="34" charset="0"/>
              <a:hlinkClick r:id="rId2"/>
            </a:endParaRPr>
          </a:p>
          <a:p>
            <a:pPr marL="342900" indent="-342900">
              <a:buFontTx/>
              <a:buAutoNum type="arabicPeriod"/>
            </a:pPr>
            <a:endParaRPr lang="cs-CZ" sz="2800" b="1" dirty="0">
              <a:latin typeface="Trebuchet MS" pitchFamily="34" charset="0"/>
              <a:hlinkClick r:id="rId4"/>
            </a:endParaRPr>
          </a:p>
          <a:p>
            <a:pPr marL="342900" indent="-342900">
              <a:buFontTx/>
              <a:buAutoNum type="arabicPeriod"/>
            </a:pPr>
            <a:endParaRPr lang="cs-CZ" sz="2800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260648"/>
            <a:ext cx="6490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+mn-lt"/>
              </a:rPr>
              <a:t>Seznam odkazů a použité literatury: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/>
        </p:nvGraphicFramePr>
        <p:xfrm>
          <a:off x="3492500" y="1412875"/>
          <a:ext cx="5257800" cy="4386264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Časový harmonogram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06/2012 – 03/2014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Použitá literatura a zdroje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Internet – Wikipedia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Klimeš, Skalka ,Lovászová, Švec -Informatika pro maturanty a zájemce o studium na vysokých školách.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ISBN978-80-89132-71-3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Pomůcky a prostředky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Dataprojektor, výpočetní technika, názorné pomůcky a díly hardware z oblasti výpočetní techniky.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Problematika počítačové gramotnosti , pojmy informační a komunikační technologie (ICT).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Způsob využití výukového materiálu ve výuce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Výklad a cvičení. Opakování a domácí příprava žáků na vyučování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 (období) vytvoření vzdělávacího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září 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2268538" y="5651520"/>
            <a:ext cx="66246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000" i="1" dirty="0" smtClean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Tento </a:t>
            </a:r>
            <a:r>
              <a:rPr lang="cs-CZ" sz="1000" i="1" dirty="0">
                <a:latin typeface="Trebuchet MS" pitchFamily="34" charset="0"/>
                <a:ea typeface="Times New Roman" pitchFamily="18" charset="0"/>
                <a:cs typeface="Arial" charset="0"/>
              </a:rPr>
              <a:t>výukový materiál je plně v souladu s Autorským zákonem ( jsou zde dodržována všechna autorská práva</a:t>
            </a:r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). Pokud není uvedeno jinak, autorem obrázků a textů je Ing. Josef Bulka.</a:t>
            </a:r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4363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03257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6406" y="1052736"/>
            <a:ext cx="9007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Hygiena práce s počítačem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116632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 smtClean="0">
                <a:latin typeface="Trebuchet MS" pitchFamily="34" charset="0"/>
              </a:rPr>
              <a:t>Práce s počítačem je spojena  s následujícím:</a:t>
            </a:r>
          </a:p>
          <a:p>
            <a:pPr algn="just"/>
            <a:endParaRPr lang="cs-CZ" sz="3200" dirty="0" smtClean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3200" dirty="0" smtClean="0">
                <a:latin typeface="Trebuchet MS" pitchFamily="34" charset="0"/>
              </a:rPr>
              <a:t>Zvyšují se nároky na zrak což způsobuje může způsobovat, zrakové potíže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3200" dirty="0" smtClean="0">
                <a:latin typeface="Trebuchet MS" pitchFamily="34" charset="0"/>
              </a:rPr>
              <a:t>Vzhledem p pozici a činnosti uživatele se jedná o statickou zátěž pohybového aparátu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3200" dirty="0" smtClean="0">
                <a:latin typeface="Trebuchet MS" pitchFamily="34" charset="0"/>
              </a:rPr>
              <a:t>Řešení úkolů a obsluha aplikací je někdy spojena s psychickou zátěží a stresem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3200" dirty="0" smtClean="0">
                <a:latin typeface="Trebuchet MS" pitchFamily="34" charset="0"/>
              </a:rPr>
              <a:t>S působením emisí elektromagnetického záření (v současné době, již eliminováno použitím LCD a jiných technologií)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computermedia.cz/obrazy/jak-sedet-u-pocitace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480720" cy="396044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611560" y="5013176"/>
            <a:ext cx="82089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rebuchet MS" pitchFamily="34" charset="0"/>
              </a:rPr>
              <a:t>			</a:t>
            </a:r>
            <a:r>
              <a:rPr lang="cs-CZ" sz="1600" dirty="0" smtClean="0">
                <a:latin typeface="Trebuchet MS" pitchFamily="34" charset="0"/>
              </a:rPr>
              <a:t>Obrázek 1 – Správné sezení u počítače</a:t>
            </a:r>
            <a:endParaRPr lang="cs-CZ" dirty="0" smtClean="0">
              <a:latin typeface="Trebuchet MS" pitchFamily="34" charset="0"/>
            </a:endParaRPr>
          </a:p>
          <a:p>
            <a:pPr algn="just"/>
            <a:r>
              <a:rPr lang="cs-CZ" sz="1600" dirty="0" smtClean="0">
                <a:latin typeface="Trebuchet MS" pitchFamily="34" charset="0"/>
              </a:rPr>
              <a:t>(zdroj:  </a:t>
            </a:r>
            <a:r>
              <a:rPr lang="cs-CZ" sz="1600" dirty="0" smtClean="0">
                <a:latin typeface="Trebuchet MS" pitchFamily="34" charset="0"/>
                <a:hlinkClick r:id="rId3"/>
              </a:rPr>
              <a:t>www.</a:t>
            </a:r>
            <a:r>
              <a:rPr lang="cs-CZ" sz="1600" dirty="0" err="1" smtClean="0">
                <a:latin typeface="Trebuchet MS" pitchFamily="34" charset="0"/>
                <a:hlinkClick r:id="rId3"/>
              </a:rPr>
              <a:t>computermedia.cz</a:t>
            </a:r>
            <a:r>
              <a:rPr lang="cs-CZ" sz="1600" dirty="0" smtClean="0">
                <a:latin typeface="Trebuchet MS" pitchFamily="34" charset="0"/>
              </a:rPr>
              <a:t> – obraz 110x86,</a:t>
            </a:r>
            <a:r>
              <a:rPr lang="cs-CZ" sz="1600" dirty="0" err="1" smtClean="0">
                <a:latin typeface="Trebuchet MS" pitchFamily="34" charset="0"/>
              </a:rPr>
              <a:t>ComputerMedia</a:t>
            </a:r>
            <a:r>
              <a:rPr lang="cs-CZ" sz="1600" dirty="0" smtClean="0">
                <a:latin typeface="Trebuchet MS" pitchFamily="34" charset="0"/>
              </a:rPr>
              <a:t> s.r.o., Kraslice na Hané, IBSN:80:86686-57-4,2006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16632"/>
            <a:ext cx="8493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i="1" dirty="0" smtClean="0">
                <a:latin typeface="Trebuchet MS" pitchFamily="34" charset="0"/>
              </a:rPr>
              <a:t>Ergonomické zásady práce s PC a správné sezení</a:t>
            </a:r>
            <a:endParaRPr lang="cs-CZ" sz="2800" b="1" i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836712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Kvalitní sezení – důležitá je volba židle, která by měla být  otočná, výškově nastavitelný sedák, a opěrka zad, výškově nastavitelné podpěrky rukou, z prodyšného  materiálu.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/>
              <a:t>Zobrazovací zařízení - horní třetina obrazovky má být ve výšce očí, svislá osa monitoru musí být v ose zorného pole uživatele. Používat LCD a OLECD technologie (odstranění odlesků). Jas a kontrast by měl být nastaven tak, aby umožňoval pohodlné čtení (dnešní technologie umožňují automatické nastavení). </a:t>
            </a:r>
            <a:endParaRPr lang="cs-CZ" sz="2800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88640"/>
            <a:ext cx="8158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latin typeface="Trebuchet MS" pitchFamily="34" charset="0"/>
              </a:rPr>
              <a:t>Co bychom měli dodržovat a na co brát zřetel:</a:t>
            </a:r>
            <a:endParaRPr lang="cs-CZ" sz="2800" b="1" i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88640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cs-CZ" sz="2800" dirty="0" smtClean="0">
                <a:latin typeface="Trebuchet MS" pitchFamily="34" charset="0"/>
              </a:rPr>
              <a:t>Osvětlení pracovního prostoru - ideální je přirozené osvětlení místnosti, bez přímého slunečního světla, vrhaného na plochy, kam při práci dopadá uživatelův zrak. Při umělém osvětlení musí být místnosti dostatečně osvětleny (dáno normou ČSN)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cs-CZ" sz="2800" dirty="0" smtClean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cs-CZ" sz="2800" dirty="0" smtClean="0"/>
              <a:t>Správné nastavení sezení – při sezení u počítače mít vzpřímená záda, nohy v kolenou v pravém úhlu, chodidla celou plochou na podlaze či podložce, oči ve výšce horní třetiny monitoru, ruce položené lokty na opěrkách židle, ohnutí rukou v loktech má být 90 - 110 stupňů.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88640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cs-CZ" sz="2800" dirty="0" smtClean="0">
                <a:latin typeface="Trebuchet MS" pitchFamily="34" charset="0"/>
              </a:rPr>
              <a:t>Dodržovat zdravotní přestávky - při dlouhotrvající práci je nutno dělat přestávky, (řešit individuálně, podle zátěže někdy každých 20 minut, někdy stačí každou hodinu. Přestávka by měla zahrnovat -  protažení ve stoje, krátkou procházku. Důležitý je rovněž pitný režim. V průběhu práce je dobré je  alespoň na půl minuty v sedě zavřít oči, dát ruce za hlavu a několikrát pootočit trupem ze strany na stranu.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cs-CZ" sz="2800" dirty="0" smtClean="0">
                <a:latin typeface="Trebuchet MS" pitchFamily="34" charset="0"/>
              </a:rPr>
              <a:t>Snižte záření -p</a:t>
            </a:r>
            <a:r>
              <a:rPr lang="cs-CZ" sz="2800" dirty="0" smtClean="0"/>
              <a:t>řizpůsobte jas vaší obrazovky pomocí možností nastavení vašeho digitálního zařízení. Zvažte změnu barvy pozadí z jasně bílé na chladnější šedou.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</TotalTime>
  <Words>789</Words>
  <Application>Microsoft Office PowerPoint</Application>
  <PresentationFormat>Předvádění na obrazovce (4:3)</PresentationFormat>
  <Paragraphs>93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Calibri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user</cp:lastModifiedBy>
  <cp:revision>83</cp:revision>
  <dcterms:created xsi:type="dcterms:W3CDTF">2012-09-03T09:18:06Z</dcterms:created>
  <dcterms:modified xsi:type="dcterms:W3CDTF">2014-01-07T08:02:09Z</dcterms:modified>
</cp:coreProperties>
</file>