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86" r:id="rId2"/>
    <p:sldId id="287" r:id="rId3"/>
    <p:sldId id="256" r:id="rId4"/>
    <p:sldId id="259" r:id="rId5"/>
    <p:sldId id="273" r:id="rId6"/>
    <p:sldId id="274" r:id="rId7"/>
    <p:sldId id="275" r:id="rId8"/>
    <p:sldId id="276" r:id="rId9"/>
    <p:sldId id="277" r:id="rId10"/>
    <p:sldId id="280" r:id="rId11"/>
    <p:sldId id="281" r:id="rId12"/>
    <p:sldId id="284" r:id="rId13"/>
    <p:sldId id="263" r:id="rId14"/>
    <p:sldId id="271" r:id="rId15"/>
    <p:sldId id="267" r:id="rId16"/>
    <p:sldId id="272" r:id="rId17"/>
    <p:sldId id="279" r:id="rId18"/>
    <p:sldId id="285" r:id="rId19"/>
    <p:sldId id="270" r:id="rId20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8" autoAdjust="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47E2D6-93D7-4511-AED0-DF8AF2E317CA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8E117F-1D49-4C82-8973-FB1DC4A48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889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3C9747-EBB5-48C7-9D0C-7D7857538381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211B16-7798-4212-9262-CB67034915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931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63E33B-20A8-40D4-BB55-C3CA930A2E6F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5713C59-5C7C-4B4A-AD47-1033618FBA1E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F91C794-ED55-4677-9DC6-C7613C14FD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171B7-ABA0-4AC4-9355-54B4E4125F0B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AEC7F-BF1B-42D4-9B16-2A21C7F040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71E04-DC15-499C-ABC5-9AFCE36D1590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0C7B8-F62B-43DA-A2F7-4F7F509B34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DD912-C010-4CE2-A2DF-B609F8961FE2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C1D55-8EB3-4A9B-B528-3D322CA147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2A9C22-6BD7-452D-A07C-AB3683CE8584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E81E87-142B-45A4-A126-FAB559D615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274FB-029D-4754-AF81-F70B9E8B4FDA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19147-D207-455C-9A59-A07D2397F7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47FBB-3145-4F7B-B306-7E4736585ACD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34463-CCA1-457E-A357-B2B6E112B8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C01E1-CE63-44F2-9CCA-3D6CF5831537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9175F-15DC-4238-9E65-BF20FDD025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5E7D2-BB52-40C2-B2B6-2444A8E4E581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071BC-36BA-4923-85C2-2F66195001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DAB04-4034-41B8-AE66-1397FD436929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5B5E-6551-4E52-AD83-5206F161A3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6A091B8-E3B7-465A-AEA7-A31724036134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370967B-F675-4A16-9E5E-6E764D5C5E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7B6AD3D-67F6-4B7D-BB35-E5AEEA7DD3F8}" type="datetimeFigureOut">
              <a:rPr lang="cs-CZ"/>
              <a:pPr>
                <a:defRPr/>
              </a:pPr>
              <a:t>31.7.2013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977A35A-A69D-443D-9265-1D02CC6095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1557338"/>
            <a:ext cx="4321175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EU peníze školám“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Projekt DIGIT – digitalizace výuky na ISŠTE Sokolov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sz="1400" b="1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reg.č. CZ.1.07/1.5.00/34.0496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>
              <a:ea typeface="Times New Roman" pitchFamily="18" charset="0"/>
              <a:cs typeface="Arial" charset="0"/>
            </a:endParaRPr>
          </a:p>
        </p:txBody>
      </p:sp>
      <p:pic>
        <p:nvPicPr>
          <p:cNvPr id="38916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39481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949" name="Group 37"/>
          <p:cNvGraphicFramePr>
            <a:graphicFrameLocks noGrp="1"/>
          </p:cNvGraphicFramePr>
          <p:nvPr/>
        </p:nvGraphicFramePr>
        <p:xfrm>
          <a:off x="4140200" y="1268413"/>
          <a:ext cx="4608513" cy="4114800"/>
        </p:xfrm>
        <a:graphic>
          <a:graphicData uri="http://schemas.openxmlformats.org/drawingml/2006/table">
            <a:tbl>
              <a:tblPr/>
              <a:tblGrid>
                <a:gridCol w="2120900"/>
                <a:gridCol w="2487613"/>
              </a:tblGrid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III/2 Inovace a zkvalitnění výuky prostřednictvím ICT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VY_32_INOVACE_1_2_17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Název vzdělávacího materiálu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Dělení operačních systémů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Jméno autora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Ing. Bulka Josef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Tematická oblast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Hardware počítačů a operační systémy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Vzdělávací obor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Všechny obory školy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Předmět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Informační a komunikační technologie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Ročník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1. a 2. ročník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Rozvíjené klíčové kompetence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Kompetence k učení, řešení problému, pracovní, sociální, komunikativní a personální.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Průřezové téma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Informační a komunikační  technologie, Člověk a svět práce, Člověk a životní prostředí, Občan 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 demokratické společnosti.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Obdélník 1"/>
          <p:cNvSpPr>
            <a:spLocks noChangeArrowheads="1"/>
          </p:cNvSpPr>
          <p:nvPr/>
        </p:nvSpPr>
        <p:spPr bwMode="auto">
          <a:xfrm>
            <a:off x="0" y="0"/>
            <a:ext cx="903605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Lucida Sans Unicode" pitchFamily="34" charset="0"/>
              <a:buAutoNum type="arabicPeriod" startAt="3"/>
            </a:pPr>
            <a:r>
              <a:rPr lang="cs-CZ" sz="2800" b="1" i="1" dirty="0">
                <a:latin typeface="Trebuchet MS" pitchFamily="34" charset="0"/>
              </a:rPr>
              <a:t>Operační systém UNIX - LINUX </a:t>
            </a:r>
            <a:endParaRPr lang="cs-CZ" sz="2800" b="1" i="1" dirty="0" smtClean="0">
              <a:latin typeface="Trebuchet MS" pitchFamily="34" charset="0"/>
            </a:endParaRPr>
          </a:p>
          <a:p>
            <a:endParaRPr lang="cs-CZ" sz="1000" b="1" i="1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/>
              <a:t>UNIX (K. Thompson a D. </a:t>
            </a:r>
            <a:r>
              <a:rPr lang="cs-CZ" sz="2800" dirty="0" err="1"/>
              <a:t>Ritchie</a:t>
            </a:r>
            <a:r>
              <a:rPr lang="cs-CZ" sz="2800" dirty="0"/>
              <a:t>) v roce 1973 kompletně napsán v jazyce C, čímž se zabezpečila možnost kompilace prakticky na libovolné </a:t>
            </a:r>
            <a:r>
              <a:rPr lang="cs-CZ" sz="2800" dirty="0" smtClean="0"/>
              <a:t>architektuře.</a:t>
            </a:r>
            <a:endParaRPr lang="cs-CZ" sz="2800" dirty="0"/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/>
              <a:t>Unix je víceuživatelský, </a:t>
            </a:r>
            <a:r>
              <a:rPr lang="cs-CZ" sz="2800" dirty="0" err="1"/>
              <a:t>víceúlohový</a:t>
            </a:r>
            <a:r>
              <a:rPr lang="cs-CZ" sz="2800" dirty="0"/>
              <a:t> a síťový operační </a:t>
            </a:r>
            <a:r>
              <a:rPr lang="cs-CZ" sz="2800" dirty="0" smtClean="0"/>
              <a:t>systém.</a:t>
            </a:r>
            <a:endParaRPr lang="cs-CZ" sz="2800" dirty="0"/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/>
              <a:t>P</a:t>
            </a:r>
            <a:r>
              <a:rPr lang="cs-CZ" sz="2800" dirty="0" smtClean="0"/>
              <a:t>ojem </a:t>
            </a:r>
            <a:r>
              <a:rPr lang="cs-CZ" sz="2800" dirty="0"/>
              <a:t>Linux je skrývá množství verzí operačních systémů založených na platformě Unix, které mají společné jádro</a:t>
            </a:r>
            <a:r>
              <a:rPr lang="cs-CZ" sz="2800" dirty="0">
                <a:latin typeface="Trebuchet MS" pitchFamily="34" charset="0"/>
              </a:rPr>
              <a:t> systému - Linux. Toto jádro (často se používá</a:t>
            </a:r>
            <a:r>
              <a:rPr lang="cs-CZ" sz="2800" dirty="0"/>
              <a:t> i na označení celých operačních systémů GNU/Linux) bylo napsané studentem Helsinské univerzity </a:t>
            </a:r>
            <a:r>
              <a:rPr lang="cs-CZ" sz="2800" dirty="0" err="1"/>
              <a:t>Linusem</a:t>
            </a:r>
            <a:r>
              <a:rPr lang="cs-CZ" sz="2800" dirty="0"/>
              <a:t> </a:t>
            </a:r>
            <a:r>
              <a:rPr lang="cs-CZ" sz="2800" dirty="0" err="1" smtClean="0"/>
              <a:t>Torvaldsem</a:t>
            </a:r>
            <a:r>
              <a:rPr lang="cs-CZ" sz="2800" dirty="0" smtClean="0"/>
              <a:t>.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Obdélník 1"/>
          <p:cNvSpPr>
            <a:spLocks noChangeArrowheads="1"/>
          </p:cNvSpPr>
          <p:nvPr/>
        </p:nvSpPr>
        <p:spPr bwMode="auto">
          <a:xfrm>
            <a:off x="0" y="0"/>
            <a:ext cx="91440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M</a:t>
            </a:r>
            <a:r>
              <a:rPr lang="cs-CZ" sz="2800" dirty="0" smtClean="0">
                <a:latin typeface="Trebuchet MS" pitchFamily="34" charset="0"/>
              </a:rPr>
              <a:t>ezi </a:t>
            </a:r>
            <a:r>
              <a:rPr lang="cs-CZ" sz="2800" dirty="0">
                <a:latin typeface="Trebuchet MS" pitchFamily="34" charset="0"/>
              </a:rPr>
              <a:t>nejznámější distribuce Linuxu patří </a:t>
            </a:r>
            <a:r>
              <a:rPr lang="cs-CZ" sz="2800" dirty="0" err="1">
                <a:latin typeface="Trebuchet MS" pitchFamily="34" charset="0"/>
              </a:rPr>
              <a:t>Ubuntu</a:t>
            </a:r>
            <a:r>
              <a:rPr lang="cs-CZ" sz="2800" dirty="0">
                <a:latin typeface="Trebuchet MS" pitchFamily="34" charset="0"/>
              </a:rPr>
              <a:t>, </a:t>
            </a:r>
            <a:r>
              <a:rPr lang="cs-CZ" sz="2800" dirty="0" err="1">
                <a:latin typeface="Trebuchet MS" pitchFamily="34" charset="0"/>
              </a:rPr>
              <a:t>Debian</a:t>
            </a:r>
            <a:r>
              <a:rPr lang="cs-CZ" sz="2800" dirty="0">
                <a:latin typeface="Trebuchet MS" pitchFamily="34" charset="0"/>
              </a:rPr>
              <a:t>, </a:t>
            </a:r>
            <a:r>
              <a:rPr lang="cs-CZ" sz="2800" dirty="0" err="1">
                <a:latin typeface="Trebuchet MS" pitchFamily="34" charset="0"/>
              </a:rPr>
              <a:t>Mandrake</a:t>
            </a:r>
            <a:r>
              <a:rPr lang="cs-CZ" sz="2800" dirty="0">
                <a:latin typeface="Trebuchet MS" pitchFamily="34" charset="0"/>
              </a:rPr>
              <a:t> (</a:t>
            </a:r>
            <a:r>
              <a:rPr lang="cs-CZ" sz="2800" dirty="0" err="1">
                <a:latin typeface="Trebuchet MS" pitchFamily="34" charset="0"/>
              </a:rPr>
              <a:t>Mandriva</a:t>
            </a:r>
            <a:r>
              <a:rPr lang="cs-CZ" sz="2800" dirty="0">
                <a:latin typeface="Trebuchet MS" pitchFamily="34" charset="0"/>
              </a:rPr>
              <a:t>), Fedora </a:t>
            </a:r>
            <a:r>
              <a:rPr lang="cs-CZ" sz="2800" dirty="0" err="1">
                <a:latin typeface="Trebuchet MS" pitchFamily="34" charset="0"/>
              </a:rPr>
              <a:t>Core</a:t>
            </a:r>
            <a:r>
              <a:rPr lang="cs-CZ" sz="2800" dirty="0">
                <a:latin typeface="Trebuchet MS" pitchFamily="34" charset="0"/>
              </a:rPr>
              <a:t>, </a:t>
            </a:r>
            <a:r>
              <a:rPr lang="cs-CZ" sz="2800" dirty="0" err="1">
                <a:latin typeface="Trebuchet MS" pitchFamily="34" charset="0"/>
              </a:rPr>
              <a:t>Knopix</a:t>
            </a:r>
            <a:r>
              <a:rPr lang="cs-CZ" sz="2800" dirty="0">
                <a:latin typeface="Trebuchet MS" pitchFamily="34" charset="0"/>
              </a:rPr>
              <a:t>, </a:t>
            </a:r>
            <a:r>
              <a:rPr lang="cs-CZ" sz="2800" dirty="0" err="1">
                <a:latin typeface="Trebuchet MS" pitchFamily="34" charset="0"/>
              </a:rPr>
              <a:t>Red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Hat</a:t>
            </a:r>
            <a:r>
              <a:rPr lang="cs-CZ" sz="2800" dirty="0">
                <a:latin typeface="Trebuchet MS" pitchFamily="34" charset="0"/>
              </a:rPr>
              <a:t> a </a:t>
            </a:r>
            <a:r>
              <a:rPr lang="cs-CZ" sz="2800" dirty="0" err="1" smtClean="0">
                <a:latin typeface="Trebuchet MS" pitchFamily="34" charset="0"/>
              </a:rPr>
              <a:t>SuSE</a:t>
            </a:r>
            <a:r>
              <a:rPr lang="cs-CZ" sz="2800" dirty="0" smtClean="0">
                <a:latin typeface="Trebuchet MS" pitchFamily="34" charset="0"/>
              </a:rPr>
              <a:t>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J</a:t>
            </a:r>
            <a:r>
              <a:rPr lang="cs-CZ" sz="2800" dirty="0" smtClean="0">
                <a:latin typeface="Trebuchet MS" pitchFamily="34" charset="0"/>
              </a:rPr>
              <a:t>de </a:t>
            </a:r>
            <a:r>
              <a:rPr lang="cs-CZ" sz="2800" dirty="0">
                <a:latin typeface="Trebuchet MS" pitchFamily="34" charset="0"/>
              </a:rPr>
              <a:t>o</a:t>
            </a:r>
            <a:r>
              <a:rPr lang="cs-CZ" sz="2800" dirty="0"/>
              <a:t> víceuživatelské, </a:t>
            </a:r>
            <a:r>
              <a:rPr lang="cs-CZ" sz="2800" dirty="0" err="1"/>
              <a:t>víceúlohové</a:t>
            </a:r>
            <a:r>
              <a:rPr lang="cs-CZ" sz="2800" dirty="0"/>
              <a:t> a síťové operační </a:t>
            </a:r>
            <a:r>
              <a:rPr lang="cs-CZ" sz="2800" dirty="0" smtClean="0"/>
              <a:t>systémy.</a:t>
            </a:r>
            <a:endParaRPr lang="cs-CZ" sz="2800" dirty="0"/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/>
              <a:t>K</a:t>
            </a:r>
            <a:r>
              <a:rPr lang="cs-CZ" sz="2800" dirty="0" smtClean="0"/>
              <a:t> </a:t>
            </a:r>
            <a:r>
              <a:rPr lang="cs-CZ" sz="2800" dirty="0"/>
              <a:t>dispozici jsou  grafická rozhraní, ze kterých jsou nejznámější GNOME a </a:t>
            </a:r>
            <a:r>
              <a:rPr lang="cs-CZ" sz="2800" dirty="0" smtClean="0"/>
              <a:t>KDE.</a:t>
            </a:r>
            <a:endParaRPr lang="cs-CZ" sz="2800" dirty="0"/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J</a:t>
            </a:r>
            <a:r>
              <a:rPr lang="cs-CZ" sz="2800" dirty="0" smtClean="0">
                <a:latin typeface="Trebuchet MS" pitchFamily="34" charset="0"/>
              </a:rPr>
              <a:t>ediný </a:t>
            </a:r>
            <a:r>
              <a:rPr lang="cs-CZ" sz="2800" dirty="0">
                <a:latin typeface="Trebuchet MS" pitchFamily="34" charset="0"/>
              </a:rPr>
              <a:t>OS, který je označovaný jako </a:t>
            </a:r>
            <a:r>
              <a:rPr lang="cs-CZ" sz="2800" dirty="0"/>
              <a:t>GNU, což označuje svobodný (volně šiřitelný) unixový operační systém a představuje rekurzivní zkratku: (</a:t>
            </a:r>
            <a:r>
              <a:rPr lang="cs-CZ" sz="2800" dirty="0" err="1"/>
              <a:t>GNlTs</a:t>
            </a:r>
            <a:r>
              <a:rPr lang="cs-CZ" sz="2800" dirty="0"/>
              <a:t> Not Unix - GNU není Unix). GNU/GLP (General Public </a:t>
            </a:r>
            <a:r>
              <a:rPr lang="cs-CZ" sz="2800" dirty="0" err="1"/>
              <a:t>License</a:t>
            </a:r>
            <a:r>
              <a:rPr lang="cs-CZ" sz="2800" dirty="0"/>
              <a:t>) je licence umožňující kopírování i úpravu zdrojového </a:t>
            </a:r>
            <a:r>
              <a:rPr lang="cs-CZ" sz="2800" dirty="0" smtClean="0"/>
              <a:t>kódu.</a:t>
            </a:r>
            <a:endParaRPr lang="cs-CZ" sz="2800" dirty="0">
              <a:latin typeface="Trebuchet MS" pitchFamily="34" charset="0"/>
            </a:endParaRPr>
          </a:p>
        </p:txBody>
      </p:sp>
      <p:pic>
        <p:nvPicPr>
          <p:cNvPr id="26626" name="Picture 2" descr="File:NewTux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5043488"/>
            <a:ext cx="151130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Obdélník 3"/>
          <p:cNvSpPr>
            <a:spLocks noChangeArrowheads="1"/>
          </p:cNvSpPr>
          <p:nvPr/>
        </p:nvSpPr>
        <p:spPr bwMode="auto">
          <a:xfrm>
            <a:off x="2771775" y="6021388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rebuchet MS" pitchFamily="34" charset="0"/>
              </a:rPr>
              <a:t>Zdroj:http://commons.wikimedia.org/wiki/File:NewTux.svg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Obdélník 1"/>
          <p:cNvSpPr>
            <a:spLocks noChangeArrowheads="1"/>
          </p:cNvSpPr>
          <p:nvPr/>
        </p:nvSpPr>
        <p:spPr bwMode="auto">
          <a:xfrm>
            <a:off x="107950" y="0"/>
            <a:ext cx="87122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Lucida Sans Unicode" pitchFamily="34" charset="0"/>
              <a:buAutoNum type="arabicPeriod" startAt="4"/>
            </a:pPr>
            <a:r>
              <a:rPr lang="cs-CZ" sz="2800" b="1" i="1" dirty="0">
                <a:latin typeface="Trebuchet MS" pitchFamily="34" charset="0"/>
              </a:rPr>
              <a:t>Mac OS (Macintosh </a:t>
            </a:r>
            <a:r>
              <a:rPr lang="cs-CZ" sz="2800" b="1" i="1" dirty="0" err="1">
                <a:latin typeface="Trebuchet MS" pitchFamily="34" charset="0"/>
              </a:rPr>
              <a:t>Operating</a:t>
            </a:r>
            <a:r>
              <a:rPr lang="cs-CZ" sz="2800" b="1" i="1" dirty="0">
                <a:latin typeface="Trebuchet MS" pitchFamily="34" charset="0"/>
              </a:rPr>
              <a:t> </a:t>
            </a:r>
            <a:r>
              <a:rPr lang="cs-CZ" sz="2800" b="1" i="1" dirty="0" err="1">
                <a:latin typeface="Trebuchet MS" pitchFamily="34" charset="0"/>
              </a:rPr>
              <a:t>System</a:t>
            </a:r>
            <a:r>
              <a:rPr lang="cs-CZ" sz="2800" b="1" i="1" dirty="0">
                <a:latin typeface="Trebuchet MS" pitchFamily="34" charset="0"/>
              </a:rPr>
              <a:t>)  </a:t>
            </a:r>
            <a:endParaRPr lang="cs-CZ" sz="2800" b="1" i="1" dirty="0" smtClean="0">
              <a:latin typeface="Trebuchet MS" pitchFamily="34" charset="0"/>
            </a:endParaRPr>
          </a:p>
          <a:p>
            <a:pPr algn="just"/>
            <a:endParaRPr lang="cs-CZ" sz="1000" b="1" i="1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Je </a:t>
            </a:r>
            <a:r>
              <a:rPr lang="cs-CZ" sz="2800" dirty="0">
                <a:latin typeface="Trebuchet MS" pitchFamily="34" charset="0"/>
              </a:rPr>
              <a:t>operační systém pro počítače Apple Macintosh, který má velmi kvalitní grafické prostředí </a:t>
            </a:r>
            <a:br>
              <a:rPr lang="cs-CZ" sz="2800" dirty="0"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a vysokou </a:t>
            </a:r>
            <a:r>
              <a:rPr lang="cs-CZ" sz="2800" dirty="0" smtClean="0">
                <a:latin typeface="Trebuchet MS" pitchFamily="34" charset="0"/>
              </a:rPr>
              <a:t>stabilitu.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Mac OS byl prvním komerčním operačním systémem s grafickým uživatelským rozhraním </a:t>
            </a:r>
            <a:r>
              <a:rPr lang="cs-CZ" sz="2800" dirty="0" smtClean="0">
                <a:latin typeface="Trebuchet MS" pitchFamily="34" charset="0"/>
              </a:rPr>
              <a:t/>
            </a:r>
            <a:br>
              <a:rPr lang="cs-CZ" sz="2800" dirty="0" smtClean="0">
                <a:latin typeface="Trebuchet MS" pitchFamily="34" charset="0"/>
              </a:rPr>
            </a:br>
            <a:r>
              <a:rPr lang="cs-CZ" sz="2800" dirty="0" smtClean="0">
                <a:latin typeface="Trebuchet MS" pitchFamily="34" charset="0"/>
              </a:rPr>
              <a:t>a </a:t>
            </a:r>
            <a:r>
              <a:rPr lang="cs-CZ" sz="2800" dirty="0">
                <a:latin typeface="Trebuchet MS" pitchFamily="34" charset="0"/>
              </a:rPr>
              <a:t>mnohé v něm implementované prvky byly později přebrané dalšími operačními systémy (např. Windows</a:t>
            </a:r>
            <a:r>
              <a:rPr lang="cs-CZ" sz="2800" dirty="0" smtClean="0">
                <a:latin typeface="Trebuchet MS" pitchFamily="34" charset="0"/>
              </a:rPr>
              <a:t>).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V</a:t>
            </a:r>
            <a:r>
              <a:rPr lang="cs-CZ" sz="2800" dirty="0" smtClean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současnosti je aktuální verze Mac OS X, která obsahuje jádro založené na BSD distribuci Unixu </a:t>
            </a:r>
            <a:br>
              <a:rPr lang="cs-CZ" sz="2800" dirty="0"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a grafické rozhraní </a:t>
            </a:r>
            <a:r>
              <a:rPr lang="cs-CZ" sz="2800" dirty="0" err="1">
                <a:latin typeface="Trebuchet MS" pitchFamily="34" charset="0"/>
              </a:rPr>
              <a:t>Aqua</a:t>
            </a:r>
            <a:r>
              <a:rPr lang="cs-CZ" sz="2800" dirty="0">
                <a:latin typeface="Trebuchet MS" pitchFamily="34" charset="0"/>
              </a:rPr>
              <a:t> vytvořené společností </a:t>
            </a:r>
            <a:r>
              <a:rPr lang="cs-CZ" sz="2800" dirty="0" smtClean="0">
                <a:latin typeface="Trebuchet MS" pitchFamily="34" charset="0"/>
              </a:rPr>
              <a:t>Apple.</a:t>
            </a:r>
            <a:endParaRPr lang="cs-CZ" sz="2800" dirty="0">
              <a:latin typeface="Trebuchet MS" pitchFamily="34" charset="0"/>
            </a:endParaRPr>
          </a:p>
        </p:txBody>
      </p:sp>
      <p:pic>
        <p:nvPicPr>
          <p:cNvPr id="27650" name="Picture 2" descr="OS X Mountain L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5229225"/>
            <a:ext cx="2519362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Obdélník 3"/>
          <p:cNvSpPr>
            <a:spLocks noChangeArrowheads="1"/>
          </p:cNvSpPr>
          <p:nvPr/>
        </p:nvSpPr>
        <p:spPr bwMode="auto">
          <a:xfrm>
            <a:off x="3924300" y="5805488"/>
            <a:ext cx="2695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latin typeface="Trebuchet MS" pitchFamily="34" charset="0"/>
              </a:rPr>
              <a:t>Zdroj : http://www.apple.com/osx/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31640" y="620688"/>
            <a:ext cx="6552727" cy="10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Pracovní list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420938"/>
            <a:ext cx="40322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388" y="260350"/>
            <a:ext cx="8640762" cy="4362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cs-CZ" sz="2800" b="1" i="1">
                <a:latin typeface="Trebuchet MS" pitchFamily="34" charset="0"/>
              </a:rPr>
              <a:t>Zadání 1</a:t>
            </a:r>
          </a:p>
          <a:p>
            <a:pPr algn="just">
              <a:buFont typeface="Wingdings" pitchFamily="2" charset="2"/>
              <a:buNone/>
            </a:pPr>
            <a:r>
              <a:rPr lang="cs-CZ" sz="2800">
                <a:latin typeface="Trebuchet MS" pitchFamily="34" charset="0"/>
              </a:rPr>
              <a:t>Zjistěte pomocí literatury nebo Internetu, základní informace, výhody a nevýhody nejčastěji používaných OS jako je Windows, LINUX a MAC OS. </a:t>
            </a:r>
          </a:p>
          <a:p>
            <a:pPr algn="just"/>
            <a:endParaRPr lang="cs-CZ" sz="2800">
              <a:latin typeface="Trebuchet MS" pitchFamily="34" charset="0"/>
            </a:endParaRPr>
          </a:p>
          <a:p>
            <a:pPr algn="just"/>
            <a:r>
              <a:rPr lang="cs-CZ" sz="2800" b="1" i="1">
                <a:latin typeface="Trebuchet MS" pitchFamily="34" charset="0"/>
              </a:rPr>
              <a:t>Zadání 2</a:t>
            </a:r>
            <a:endParaRPr lang="cs-CZ" sz="2800">
              <a:latin typeface="Trebuchet MS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sz="2800">
                <a:latin typeface="Trebuchet MS" pitchFamily="34" charset="0"/>
              </a:rPr>
              <a:t>Pod pojem OS LINUX je zahrnováno velké množství verzí OS na této bázi. Nalezněte informace alespoň o pěti druzích OS na platformě LINUX a pokuste se je stručně charakterizovat.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57536" y="907529"/>
            <a:ext cx="77845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 a ověření znalostí</a:t>
            </a:r>
            <a:endParaRPr lang="cs-C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6450" y="3643313"/>
            <a:ext cx="2700338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Obdélník 1"/>
          <p:cNvSpPr>
            <a:spLocks noChangeArrowheads="1"/>
          </p:cNvSpPr>
          <p:nvPr/>
        </p:nvSpPr>
        <p:spPr bwMode="auto">
          <a:xfrm>
            <a:off x="179388" y="765175"/>
            <a:ext cx="8677275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Lucida Sans Unicode" pitchFamily="34" charset="0"/>
              <a:buAutoNum type="arabicPeriod"/>
            </a:pPr>
            <a:r>
              <a:rPr lang="cs-CZ" sz="2800">
                <a:latin typeface="Trebuchet MS" pitchFamily="34" charset="0"/>
              </a:rPr>
              <a:t>Operační systém MSDOS je: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jednouživatelský a jednoúlohový OS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GNU/GPL OS pro více uživatelů a úloh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víceuživatelský a víceúlohový OS</a:t>
            </a:r>
          </a:p>
          <a:p>
            <a:pPr marL="1428750" lvl="2" indent="-514350" algn="just"/>
            <a:endParaRPr lang="cs-CZ" sz="2800">
              <a:latin typeface="Trebuchet MS" pitchFamily="34" charset="0"/>
            </a:endParaRPr>
          </a:p>
          <a:p>
            <a:pPr marL="342900" indent="-342900" algn="just">
              <a:buFont typeface="Lucida Sans Unicode" pitchFamily="34" charset="0"/>
              <a:buAutoNum type="arabicPeriod"/>
            </a:pPr>
            <a:r>
              <a:rPr lang="cs-CZ" sz="2800">
                <a:latin typeface="Trebuchet MS" pitchFamily="34" charset="0"/>
              </a:rPr>
              <a:t>Operační systém Windows: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GNU/GPL OS pro více uživatelů a úloh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jednouživatelský a a víceúlohový OS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jednouživatelský a jednoúlohový OS</a:t>
            </a:r>
          </a:p>
          <a:p>
            <a:pPr marL="1428750" lvl="2" indent="-514350" algn="just"/>
            <a:endParaRPr lang="cs-CZ" sz="2800">
              <a:latin typeface="Trebuchet MS" pitchFamily="34" charset="0"/>
            </a:endParaRPr>
          </a:p>
          <a:p>
            <a:pPr marL="1428750" lvl="2" indent="-514350" algn="just"/>
            <a:endParaRPr lang="cs-CZ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Obdélník 1"/>
          <p:cNvSpPr>
            <a:spLocks noChangeArrowheads="1"/>
          </p:cNvSpPr>
          <p:nvPr/>
        </p:nvSpPr>
        <p:spPr bwMode="auto">
          <a:xfrm>
            <a:off x="179388" y="836613"/>
            <a:ext cx="8964612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Lucida Sans Unicode" pitchFamily="34" charset="0"/>
              <a:buAutoNum type="arabicPeriod" startAt="3"/>
            </a:pPr>
            <a:r>
              <a:rPr lang="cs-CZ" sz="2800">
                <a:latin typeface="Trebuchet MS" pitchFamily="34" charset="0"/>
              </a:rPr>
              <a:t>Operační systém LINUX: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GNU/GPL OS pro více uživatelů a úloh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jednouživatelský a jednoúlohový OS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víceuživatelský a víceúlohový OS</a:t>
            </a:r>
          </a:p>
          <a:p>
            <a:pPr marL="1428750" lvl="2" indent="-514350" algn="just"/>
            <a:endParaRPr lang="cs-CZ" sz="280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 startAt="4"/>
            </a:pPr>
            <a:r>
              <a:rPr lang="cs-CZ" sz="2800">
                <a:latin typeface="Trebuchet MS" pitchFamily="34" charset="0"/>
              </a:rPr>
              <a:t>Operační systém Windows SERVER: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GNU/GPL OS pro více uživatelů a úloh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jednouživatelský a a víceúlohový OS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víceuživateský a víceúlohový OS</a:t>
            </a:r>
          </a:p>
          <a:p>
            <a:pPr marL="1428750" lvl="2" indent="-514350" algn="just"/>
            <a:endParaRPr lang="cs-CZ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Obdélník 1"/>
          <p:cNvSpPr>
            <a:spLocks noChangeArrowheads="1"/>
          </p:cNvSpPr>
          <p:nvPr/>
        </p:nvSpPr>
        <p:spPr bwMode="auto">
          <a:xfrm>
            <a:off x="179388" y="476250"/>
            <a:ext cx="8964612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Lucida Sans Unicode" pitchFamily="34" charset="0"/>
              <a:buAutoNum type="arabicPeriod" startAt="5"/>
            </a:pPr>
            <a:r>
              <a:rPr lang="cs-CZ" sz="2800">
                <a:latin typeface="Trebuchet MS" pitchFamily="34" charset="0"/>
              </a:rPr>
              <a:t>Grafické rozhraní GNOME nebo KDE používá OS: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WINDOWS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LINUX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MAC OS</a:t>
            </a:r>
          </a:p>
          <a:p>
            <a:pPr marL="1428750" lvl="2" indent="-514350" algn="just"/>
            <a:endParaRPr lang="cs-CZ" sz="280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 startAt="6"/>
            </a:pPr>
            <a:r>
              <a:rPr lang="cs-CZ" sz="2800">
                <a:latin typeface="Trebuchet MS" pitchFamily="34" charset="0"/>
              </a:rPr>
              <a:t>Grafické rozhraní AQUA používá OS: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MAC OS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WINDOWS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LINUX</a:t>
            </a:r>
          </a:p>
          <a:p>
            <a:pPr marL="1428750" lvl="2" indent="-514350" algn="just"/>
            <a:endParaRPr lang="cs-CZ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50825" y="260350"/>
            <a:ext cx="5956300" cy="519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cs-CZ" sz="2800">
                <a:latin typeface="Trebuchet MS" pitchFamily="34" charset="0"/>
              </a:rPr>
              <a:t>Seznam odkazů a použité literatury:</a:t>
            </a:r>
          </a:p>
        </p:txBody>
      </p:sp>
      <p:sp>
        <p:nvSpPr>
          <p:cNvPr id="34818" name="Obdélník 3"/>
          <p:cNvSpPr>
            <a:spLocks noChangeArrowheads="1"/>
          </p:cNvSpPr>
          <p:nvPr/>
        </p:nvSpPr>
        <p:spPr bwMode="auto">
          <a:xfrm>
            <a:off x="323850" y="908050"/>
            <a:ext cx="84963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Klimeš, Skalka, Lovászová, Švec - Informatika pro maturanty a zájemce o studium na vysokých školách. ISBN978-80-89132-71-3</a:t>
            </a:r>
          </a:p>
          <a:p>
            <a:pPr marL="342900" indent="-342900" algn="just">
              <a:buFontTx/>
              <a:buAutoNum type="arabicPeriod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Horst Jansen – Heinrich Rotter a kolektiv – Informační a komunikační technika, Europa – Sobotáles, Praha 2004.</a:t>
            </a:r>
          </a:p>
          <a:p>
            <a:pPr marL="342900" indent="-342900" algn="just">
              <a:buFontTx/>
              <a:buAutoNum type="arabicPeriod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Jiří Plášil, PC pro školy, nakladatelství KOPP, České Budějovice, 2003. ISBN 80-7232-206-0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2268538" y="5876925"/>
            <a:ext cx="6623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000" i="1">
                <a:latin typeface="Trebuchet MS" pitchFamily="34" charset="0"/>
                <a:ea typeface="Times New Roman" pitchFamily="18" charset="0"/>
                <a:cs typeface="Arial" charset="0"/>
              </a:rPr>
              <a:t>Tento výukový materiál je plně v souladu s Autorským zákonem ( jsou zde dodržována všechna autorská práva).</a:t>
            </a:r>
          </a:p>
          <a:p>
            <a:r>
              <a:rPr lang="cs-CZ" sz="1000" i="1">
                <a:latin typeface="Trebuchet MS" pitchFamily="34" charset="0"/>
                <a:ea typeface="Times New Roman" pitchFamily="18" charset="0"/>
                <a:cs typeface="Arial" charset="0"/>
              </a:rPr>
              <a:t>Pokud není uvedeno jinak, autorem textů a obrázků je Ing. Josef Bulka.</a:t>
            </a:r>
          </a:p>
        </p:txBody>
      </p:sp>
      <p:pic>
        <p:nvPicPr>
          <p:cNvPr id="39941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40322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498" name="Group 114"/>
          <p:cNvGraphicFramePr>
            <a:graphicFrameLocks noGrp="1"/>
          </p:cNvGraphicFramePr>
          <p:nvPr/>
        </p:nvGraphicFramePr>
        <p:xfrm>
          <a:off x="4067175" y="1341438"/>
          <a:ext cx="4681538" cy="3974211"/>
        </p:xfrm>
        <a:graphic>
          <a:graphicData uri="http://schemas.openxmlformats.org/drawingml/2006/table">
            <a:tbl>
              <a:tblPr/>
              <a:tblGrid>
                <a:gridCol w="2089150"/>
                <a:gridCol w="25923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Časový harmonogram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1 vyučovací hodina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Použitá literatura a zdroje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Internet – Wikipedia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Klimeš, Skalka, Lovászová, Švec - Informatika pro maturanty 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 zájemce o studium na vysokých školách. ISBN978-80-89132-71-3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Pomůcky a prostředky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Dataprojektor, výpočetní technika, názorné pomůcky a díly hardware 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 oblasti výpočetní techniky.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Anotace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Problematika počítačové gramotnosti, pojmy informační 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 komunikační technologie (ICT).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Způsob využití výukového materiálu ve výuce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Výklad a cvičení. Opakování </a:t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a domácí příprava žáků na vyučování.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Datum (období) vytvoření vzdělávacího materiálu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Září 2012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513" y="260648"/>
            <a:ext cx="8712968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Dělení operačních systémů</a:t>
            </a:r>
            <a:endParaRPr lang="cs-CZ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131840" y="5445224"/>
            <a:ext cx="59046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Ing. Bulka Josef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950" y="115888"/>
            <a:ext cx="8424863" cy="63754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/>
            <a:r>
              <a:rPr lang="cs-CZ" sz="2800" dirty="0">
                <a:latin typeface="Trebuchet MS" pitchFamily="34" charset="0"/>
              </a:rPr>
              <a:t>Operační systémy můžeme rozdělit z více hledisek. </a:t>
            </a:r>
          </a:p>
          <a:p>
            <a:pPr marL="342900" indent="-342900" algn="just"/>
            <a:endParaRPr lang="cs-CZ" sz="2800" dirty="0">
              <a:latin typeface="Trebuchet MS" pitchFamily="34" charset="0"/>
            </a:endParaRPr>
          </a:p>
          <a:p>
            <a:pPr marL="342900" indent="-342900" algn="just"/>
            <a:r>
              <a:rPr lang="cs-CZ" sz="2800" b="1" dirty="0">
                <a:latin typeface="Trebuchet MS" pitchFamily="34" charset="0"/>
              </a:rPr>
              <a:t>A Podle počtu spuštěných úloh na:</a:t>
            </a:r>
          </a:p>
          <a:p>
            <a:pPr marL="342900" indent="-342900" algn="just"/>
            <a:endParaRPr lang="cs-CZ" sz="1000" dirty="0">
              <a:latin typeface="Trebuchet MS" pitchFamily="34" charset="0"/>
            </a:endParaRPr>
          </a:p>
          <a:p>
            <a:pPr marL="342900" indent="-342900" algn="just">
              <a:buFont typeface="Wingdings" pitchFamily="2" charset="2"/>
              <a:buAutoNum type="arabicPeriod"/>
            </a:pPr>
            <a:r>
              <a:rPr lang="cs-CZ" sz="2800" b="1" dirty="0" err="1">
                <a:latin typeface="Trebuchet MS" pitchFamily="34" charset="0"/>
              </a:rPr>
              <a:t>Jednoúlohové</a:t>
            </a:r>
            <a:r>
              <a:rPr lang="cs-CZ" sz="2800" dirty="0">
                <a:latin typeface="Trebuchet MS" pitchFamily="34" charset="0"/>
              </a:rPr>
              <a:t> operační  systémy - umožňovaly mít v jednom časovém okamžiku spuštěný jen jeden program.</a:t>
            </a:r>
          </a:p>
          <a:p>
            <a:pPr marL="342900" indent="-342900" algn="just">
              <a:buFont typeface="Wingdings" pitchFamily="2" charset="2"/>
              <a:buNone/>
            </a:pPr>
            <a:endParaRPr lang="cs-CZ" sz="1000" dirty="0">
              <a:latin typeface="Trebuchet MS" pitchFamily="34" charset="0"/>
            </a:endParaRPr>
          </a:p>
          <a:p>
            <a:pPr marL="342900" indent="-342900" algn="just">
              <a:buFont typeface="Wingdings" pitchFamily="2" charset="2"/>
              <a:buAutoNum type="arabicPeriod" startAt="2"/>
            </a:pPr>
            <a:r>
              <a:rPr lang="cs-CZ" sz="2800" b="1" dirty="0" err="1">
                <a:latin typeface="Trebuchet MS" pitchFamily="34" charset="0"/>
              </a:rPr>
              <a:t>Víceúlohové</a:t>
            </a:r>
            <a:r>
              <a:rPr lang="cs-CZ" sz="2800" dirty="0">
                <a:latin typeface="Trebuchet MS" pitchFamily="34" charset="0"/>
              </a:rPr>
              <a:t> operační systémy - umožňují současný běh většího počtu programů. </a:t>
            </a:r>
            <a:r>
              <a:rPr lang="cs-CZ" sz="2800" dirty="0"/>
              <a:t>Tuto schopnost operačního systému  označujeme </a:t>
            </a:r>
            <a:r>
              <a:rPr lang="cs-CZ" sz="2800" dirty="0">
                <a:latin typeface="Trebuchet MS" pitchFamily="34" charset="0"/>
              </a:rPr>
              <a:t>jako </a:t>
            </a:r>
            <a:r>
              <a:rPr lang="cs-CZ" sz="2800" b="1" i="1" dirty="0">
                <a:latin typeface="Trebuchet MS" pitchFamily="34" charset="0"/>
              </a:rPr>
              <a:t>multitasking</a:t>
            </a:r>
            <a:r>
              <a:rPr lang="cs-CZ" sz="2800" dirty="0">
                <a:latin typeface="Trebuchet MS" pitchFamily="34" charset="0"/>
              </a:rPr>
              <a:t> a zabezpečuje se prostřednictvím prostředků i času, které procesor přidělí běžícím úlohám.</a:t>
            </a:r>
          </a:p>
          <a:p>
            <a:pPr marL="342900" indent="-342900" algn="just"/>
            <a:endParaRPr lang="cs-CZ" sz="2800" dirty="0"/>
          </a:p>
          <a:p>
            <a:pPr marL="342900" indent="-342900" algn="just">
              <a:buFont typeface="Lucida Sans Unicode" pitchFamily="34" charset="0"/>
              <a:buAutoNum type="arabicPeriod"/>
            </a:pP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bdélník 2"/>
          <p:cNvSpPr>
            <a:spLocks noChangeArrowheads="1"/>
          </p:cNvSpPr>
          <p:nvPr/>
        </p:nvSpPr>
        <p:spPr bwMode="auto">
          <a:xfrm>
            <a:off x="179388" y="765175"/>
            <a:ext cx="878522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Lucida Sans Unicode" pitchFamily="34" charset="0"/>
              <a:buAutoNum type="arabicPeriod"/>
            </a:pPr>
            <a:r>
              <a:rPr lang="cs-CZ" sz="2800" b="1" dirty="0">
                <a:latin typeface="Trebuchet MS" pitchFamily="34" charset="0"/>
              </a:rPr>
              <a:t>Jednouživatelský</a:t>
            </a:r>
            <a:r>
              <a:rPr lang="cs-CZ" sz="2800" dirty="0">
                <a:latin typeface="Trebuchet MS" pitchFamily="34" charset="0"/>
              </a:rPr>
              <a:t> operační systém - v jednom časovém okamžiku může na počítači pracovat </a:t>
            </a:r>
            <a:br>
              <a:rPr lang="cs-CZ" sz="2800" dirty="0"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a  zadávat příkazy jediný uživatel.</a:t>
            </a:r>
          </a:p>
          <a:p>
            <a:pPr marL="514350" indent="-514350" algn="just">
              <a:buFont typeface="Lucida Sans Unicode" pitchFamily="34" charset="0"/>
              <a:buNone/>
            </a:pPr>
            <a:endParaRPr lang="cs-CZ" sz="1000" dirty="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 startAt="2"/>
            </a:pPr>
            <a:r>
              <a:rPr lang="cs-CZ" sz="2800" b="1" dirty="0">
                <a:latin typeface="Trebuchet MS" pitchFamily="34" charset="0"/>
              </a:rPr>
              <a:t>Víceuživatelský</a:t>
            </a:r>
            <a:r>
              <a:rPr lang="cs-CZ" sz="2800" dirty="0">
                <a:latin typeface="Trebuchet MS" pitchFamily="34" charset="0"/>
              </a:rPr>
              <a:t> operační systém – je povolena současná práce více uživatelům. Předpokladem pro jeho činnost je existence terminálové nebo počítačové sítě, prostřednictvím které se do počítače přihlašují jednotliví uživatelé na základě jména, hesla a posléze jim systém přidělí příslušné výpočtové i paměťové prostředky.</a:t>
            </a:r>
          </a:p>
        </p:txBody>
      </p:sp>
      <p:sp>
        <p:nvSpPr>
          <p:cNvPr id="20482" name="TextovéPole 3"/>
          <p:cNvSpPr txBox="1">
            <a:spLocks noChangeArrowheads="1"/>
          </p:cNvSpPr>
          <p:nvPr/>
        </p:nvSpPr>
        <p:spPr bwMode="auto">
          <a:xfrm>
            <a:off x="179388" y="188913"/>
            <a:ext cx="47844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 dirty="0">
                <a:latin typeface="Trebuchet MS" pitchFamily="34" charset="0"/>
              </a:rPr>
              <a:t>B Podle počtu uživatelů na</a:t>
            </a:r>
            <a:r>
              <a:rPr lang="cs-CZ" sz="2800" dirty="0">
                <a:latin typeface="Trebuchet MS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Obdélník 2"/>
          <p:cNvSpPr>
            <a:spLocks noChangeArrowheads="1"/>
          </p:cNvSpPr>
          <p:nvPr/>
        </p:nvSpPr>
        <p:spPr bwMode="auto">
          <a:xfrm>
            <a:off x="179388" y="260350"/>
            <a:ext cx="8856662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Současné operační systémy jsou koncipovány jako grafické operační systémy (starší operační systémy byli pouze textové).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Tyto systémy se ovládají převážně pomocí myši nebo dotykových monitorů.</a:t>
            </a:r>
            <a:endParaRPr lang="cs-CZ" sz="2800" b="1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Jejich prostředí se označuje jako GUI (Graphical User Interface - grafické uživatelské prostředí).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ovéPole 1"/>
          <p:cNvSpPr txBox="1">
            <a:spLocks noChangeArrowheads="1"/>
          </p:cNvSpPr>
          <p:nvPr/>
        </p:nvSpPr>
        <p:spPr bwMode="auto">
          <a:xfrm>
            <a:off x="323850" y="115888"/>
            <a:ext cx="81359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 i="1">
                <a:latin typeface="Trebuchet MS" pitchFamily="34" charset="0"/>
              </a:rPr>
              <a:t>Příklady a popis operačních systémů podle předchozích dělení</a:t>
            </a:r>
          </a:p>
        </p:txBody>
      </p:sp>
      <p:sp>
        <p:nvSpPr>
          <p:cNvPr id="22530" name="Obdélník 2"/>
          <p:cNvSpPr>
            <a:spLocks noChangeArrowheads="1"/>
          </p:cNvSpPr>
          <p:nvPr/>
        </p:nvSpPr>
        <p:spPr bwMode="auto">
          <a:xfrm>
            <a:off x="0" y="1557338"/>
            <a:ext cx="896461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Lucida Sans Unicode" pitchFamily="34" charset="0"/>
              <a:buAutoNum type="arabicPeriod"/>
            </a:pPr>
            <a:r>
              <a:rPr lang="cs-CZ" sz="2800" b="1" i="1" dirty="0">
                <a:latin typeface="Trebuchet MS" pitchFamily="34" charset="0"/>
              </a:rPr>
              <a:t>MS DOS</a:t>
            </a:r>
            <a:r>
              <a:rPr lang="cs-CZ" sz="2800" b="1" dirty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(Microsoft Disk </a:t>
            </a:r>
            <a:r>
              <a:rPr lang="cs-CZ" sz="2800" dirty="0" err="1">
                <a:latin typeface="Trebuchet MS" pitchFamily="34" charset="0"/>
              </a:rPr>
              <a:t>Operating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System</a:t>
            </a:r>
            <a:r>
              <a:rPr lang="cs-CZ" sz="2800" dirty="0" smtClean="0">
                <a:latin typeface="Trebuchet MS" pitchFamily="34" charset="0"/>
              </a:rPr>
              <a:t>)</a:t>
            </a:r>
          </a:p>
          <a:p>
            <a:pPr algn="just"/>
            <a:endParaRPr lang="cs-CZ" sz="10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B</a:t>
            </a:r>
            <a:r>
              <a:rPr lang="cs-CZ" sz="2800" dirty="0" smtClean="0">
                <a:latin typeface="Trebuchet MS" pitchFamily="34" charset="0"/>
              </a:rPr>
              <a:t>yl </a:t>
            </a:r>
            <a:r>
              <a:rPr lang="cs-CZ" sz="2800" dirty="0">
                <a:latin typeface="Trebuchet MS" pitchFamily="34" charset="0"/>
              </a:rPr>
              <a:t>diskový operační systém původně určený pro </a:t>
            </a:r>
            <a:r>
              <a:rPr lang="cs-CZ" sz="2800" dirty="0"/>
              <a:t>počítače</a:t>
            </a:r>
            <a:r>
              <a:rPr lang="cs-CZ" sz="2800" dirty="0">
                <a:latin typeface="Trebuchet MS" pitchFamily="34" charset="0"/>
              </a:rPr>
              <a:t> IBM PC </a:t>
            </a:r>
            <a:r>
              <a:rPr lang="cs-CZ" sz="2800" dirty="0" smtClean="0">
                <a:latin typeface="Trebuchet MS" pitchFamily="34" charset="0"/>
              </a:rPr>
              <a:t>kompatibilní.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Byl </a:t>
            </a:r>
            <a:r>
              <a:rPr lang="cs-CZ" sz="2800" dirty="0">
                <a:latin typeface="Trebuchet MS" pitchFamily="34" charset="0"/>
              </a:rPr>
              <a:t>vyvinut firmou Microsoft na základě objednávky firmy </a:t>
            </a:r>
            <a:r>
              <a:rPr lang="cs-CZ" sz="2800" dirty="0" smtClean="0">
                <a:latin typeface="Trebuchet MS" pitchFamily="34" charset="0"/>
              </a:rPr>
              <a:t>IBM.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J</a:t>
            </a:r>
            <a:r>
              <a:rPr lang="cs-CZ" sz="2800" dirty="0" smtClean="0">
                <a:latin typeface="Trebuchet MS" pitchFamily="34" charset="0"/>
              </a:rPr>
              <a:t>ednouživatelský.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err="1" smtClean="0">
                <a:latin typeface="Trebuchet MS" pitchFamily="34" charset="0"/>
              </a:rPr>
              <a:t>J</a:t>
            </a:r>
            <a:r>
              <a:rPr lang="cs-CZ" sz="2800" dirty="0" err="1" smtClean="0">
                <a:latin typeface="Trebuchet MS" pitchFamily="34" charset="0"/>
              </a:rPr>
              <a:t>ednoúlohový</a:t>
            </a:r>
            <a:r>
              <a:rPr lang="cs-CZ" sz="2800" dirty="0" smtClean="0">
                <a:latin typeface="Trebuchet MS" pitchFamily="34" charset="0"/>
              </a:rPr>
              <a:t>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/>
            <a:endParaRPr lang="cs-CZ" sz="2800" dirty="0">
              <a:latin typeface="Trebuchet MS" pitchFamily="34" charset="0"/>
            </a:endParaRPr>
          </a:p>
        </p:txBody>
      </p:sp>
      <p:pic>
        <p:nvPicPr>
          <p:cNvPr id="22531" name="Picture 2" descr="File:MS-DOS install welco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429000"/>
            <a:ext cx="435768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Obdélník 4"/>
          <p:cNvSpPr>
            <a:spLocks noChangeArrowheads="1"/>
          </p:cNvSpPr>
          <p:nvPr/>
        </p:nvSpPr>
        <p:spPr bwMode="auto">
          <a:xfrm>
            <a:off x="684213" y="5445125"/>
            <a:ext cx="3816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rebuchet MS" pitchFamily="34" charset="0"/>
              </a:rPr>
              <a:t>Zdroj:http://commons.wikimedia.org/wiki/File:MS-DOS_install_welcome.gif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Obdélník 1"/>
          <p:cNvSpPr>
            <a:spLocks noChangeArrowheads="1"/>
          </p:cNvSpPr>
          <p:nvPr/>
        </p:nvSpPr>
        <p:spPr bwMode="auto">
          <a:xfrm>
            <a:off x="0" y="0"/>
            <a:ext cx="8929688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Lucida Sans Unicode" pitchFamily="34" charset="0"/>
              <a:buAutoNum type="arabicPeriod" startAt="2"/>
            </a:pPr>
            <a:r>
              <a:rPr lang="cs-CZ" sz="2800" b="1" i="1" dirty="0">
                <a:latin typeface="Trebuchet MS" pitchFamily="34" charset="0"/>
              </a:rPr>
              <a:t>Operační systém Microsoft Windows </a:t>
            </a:r>
            <a:r>
              <a:rPr lang="cs-CZ" sz="2800" dirty="0">
                <a:latin typeface="Trebuchet MS" pitchFamily="34" charset="0"/>
              </a:rPr>
              <a:t>– počátek 90 let až </a:t>
            </a:r>
            <a:r>
              <a:rPr lang="cs-CZ" sz="2800" dirty="0" smtClean="0">
                <a:latin typeface="Trebuchet MS" pitchFamily="34" charset="0"/>
              </a:rPr>
              <a:t>dosud</a:t>
            </a:r>
          </a:p>
          <a:p>
            <a:pPr algn="just"/>
            <a:endParaRPr lang="cs-CZ" sz="1000" dirty="0">
              <a:latin typeface="Trebuchet MS" pitchFamily="34" charset="0"/>
            </a:endParaRP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800" dirty="0"/>
              <a:t>P</a:t>
            </a:r>
            <a:r>
              <a:rPr lang="cs-CZ" sz="2800" dirty="0" smtClean="0"/>
              <a:t>rvní </a:t>
            </a:r>
            <a:r>
              <a:rPr lang="cs-CZ" sz="2800" dirty="0"/>
              <a:t>skutečně rozšířenou a populární verzí byl Windows 3.0 (1990), pak následovala</a:t>
            </a:r>
            <a:r>
              <a:rPr lang="cs-CZ" sz="2800" b="1" dirty="0"/>
              <a:t> </a:t>
            </a:r>
            <a:r>
              <a:rPr lang="cs-CZ" sz="2800" dirty="0"/>
              <a:t>verze 95 </a:t>
            </a:r>
            <a:br>
              <a:rPr lang="cs-CZ" sz="2800" dirty="0"/>
            </a:br>
            <a:r>
              <a:rPr lang="cs-CZ" sz="2800" dirty="0"/>
              <a:t>z které vychází dnešní OS Windows a WINDOWS NT 4.0.  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800" dirty="0"/>
              <a:t>N</a:t>
            </a:r>
            <a:r>
              <a:rPr lang="en-US" sz="2800" dirty="0" err="1" smtClean="0"/>
              <a:t>ásledovníkem</a:t>
            </a:r>
            <a:r>
              <a:rPr lang="en-US" sz="2800" dirty="0" smtClean="0"/>
              <a:t> </a:t>
            </a:r>
            <a:r>
              <a:rPr lang="en-US" sz="2800" dirty="0"/>
              <a:t>Windows 95 se </a:t>
            </a:r>
            <a:r>
              <a:rPr lang="en-US" sz="2800" dirty="0" err="1"/>
              <a:t>stal</a:t>
            </a:r>
            <a:r>
              <a:rPr lang="en-US" sz="2800" dirty="0"/>
              <a:t> </a:t>
            </a:r>
            <a:r>
              <a:rPr lang="en-US" sz="2800" b="1" dirty="0"/>
              <a:t>Windows 98 </a:t>
            </a: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dirty="0"/>
              <a:t>a spojením obou operačních systémů (NT a 98) vznikla </a:t>
            </a:r>
            <a:r>
              <a:rPr lang="cs-CZ" sz="2800" b="1" dirty="0"/>
              <a:t>verze Windows 2000 a Windows 2000 </a:t>
            </a:r>
            <a:r>
              <a:rPr lang="cs-CZ" sz="2800" b="1" dirty="0" smtClean="0"/>
              <a:t>Server.</a:t>
            </a:r>
            <a:endParaRPr lang="cs-CZ" sz="2800" b="1" dirty="0"/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800" dirty="0"/>
              <a:t>P</a:t>
            </a:r>
            <a:r>
              <a:rPr lang="cs-CZ" sz="2800" dirty="0" smtClean="0"/>
              <a:t>ozději </a:t>
            </a:r>
            <a:r>
              <a:rPr lang="cs-CZ" sz="2800" dirty="0"/>
              <a:t>následoval </a:t>
            </a:r>
            <a:r>
              <a:rPr lang="cs-CZ" sz="2800" b="1" dirty="0"/>
              <a:t>Windows XP </a:t>
            </a:r>
            <a:r>
              <a:rPr lang="cs-CZ" sz="2800" dirty="0"/>
              <a:t>(ve verzi Professional a odlehčené </a:t>
            </a:r>
            <a:r>
              <a:rPr lang="cs-CZ" sz="2800" dirty="0" err="1"/>
              <a:t>Home</a:t>
            </a:r>
            <a:r>
              <a:rPr lang="cs-CZ" sz="2800" dirty="0"/>
              <a:t>), pro servery je určený </a:t>
            </a:r>
            <a:r>
              <a:rPr lang="cs-CZ" sz="2800" b="1" dirty="0"/>
              <a:t>Windows 2003 </a:t>
            </a:r>
            <a:r>
              <a:rPr lang="cs-CZ" sz="2800" b="1" dirty="0" smtClean="0"/>
              <a:t>Server.</a:t>
            </a:r>
            <a:r>
              <a:rPr lang="cs-CZ" sz="2800" b="1" i="1" dirty="0" smtClean="0"/>
              <a:t>  </a:t>
            </a:r>
            <a:endParaRPr lang="cs-CZ" sz="2800" b="1" i="1" dirty="0"/>
          </a:p>
        </p:txBody>
      </p:sp>
      <p:pic>
        <p:nvPicPr>
          <p:cNvPr id="23554" name="Picture 10" descr="Thumbnail for version as of 17:53, 14 September 2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54451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Obdélník 8"/>
          <p:cNvSpPr>
            <a:spLocks noChangeArrowheads="1"/>
          </p:cNvSpPr>
          <p:nvPr/>
        </p:nvSpPr>
        <p:spPr bwMode="auto">
          <a:xfrm>
            <a:off x="1258888" y="5876925"/>
            <a:ext cx="62658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rebuchet MS" pitchFamily="34" charset="0"/>
              </a:rPr>
              <a:t>Zdroj:http://commons.wikimedia.org/wiki/File:Own_windows_logo_server_2003.svg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Obdélník 1"/>
          <p:cNvSpPr>
            <a:spLocks noChangeArrowheads="1"/>
          </p:cNvSpPr>
          <p:nvPr/>
        </p:nvSpPr>
        <p:spPr bwMode="auto">
          <a:xfrm>
            <a:off x="107950" y="0"/>
            <a:ext cx="8785225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D</a:t>
            </a:r>
            <a:r>
              <a:rPr lang="cs-CZ" sz="2800" dirty="0" smtClean="0">
                <a:latin typeface="Trebuchet MS" pitchFamily="34" charset="0"/>
              </a:rPr>
              <a:t>alší </a:t>
            </a:r>
            <a:r>
              <a:rPr lang="cs-CZ" sz="2800" dirty="0">
                <a:latin typeface="Trebuchet MS" pitchFamily="34" charset="0"/>
              </a:rPr>
              <a:t>etapou vývoje OS Windows byl operační systém verze </a:t>
            </a:r>
            <a:r>
              <a:rPr lang="cs-CZ" sz="2800" b="1" dirty="0">
                <a:latin typeface="Trebuchet MS" pitchFamily="34" charset="0"/>
              </a:rPr>
              <a:t>Windows Vista, </a:t>
            </a:r>
            <a:r>
              <a:rPr lang="cs-CZ" sz="2800" dirty="0">
                <a:latin typeface="Trebuchet MS" pitchFamily="34" charset="0"/>
              </a:rPr>
              <a:t>která byla ve verzích </a:t>
            </a:r>
            <a:r>
              <a:rPr lang="cs-CZ" sz="2800" dirty="0" err="1">
                <a:latin typeface="Trebuchet MS" pitchFamily="34" charset="0"/>
              </a:rPr>
              <a:t>Ultimate</a:t>
            </a:r>
            <a:r>
              <a:rPr lang="cs-CZ" sz="2800" dirty="0">
                <a:latin typeface="Trebuchet MS" pitchFamily="34" charset="0"/>
              </a:rPr>
              <a:t>, </a:t>
            </a:r>
            <a:r>
              <a:rPr lang="cs-CZ" sz="2800" dirty="0" err="1">
                <a:latin typeface="Trebuchet MS" pitchFamily="34" charset="0"/>
              </a:rPr>
              <a:t>Home</a:t>
            </a:r>
            <a:r>
              <a:rPr lang="cs-CZ" sz="2800" dirty="0">
                <a:latin typeface="Trebuchet MS" pitchFamily="34" charset="0"/>
              </a:rPr>
              <a:t> Premium, </a:t>
            </a:r>
            <a:r>
              <a:rPr lang="cs-CZ" sz="2800" dirty="0" err="1">
                <a:latin typeface="Trebuchet MS" pitchFamily="34" charset="0"/>
              </a:rPr>
              <a:t>Home</a:t>
            </a:r>
            <a:r>
              <a:rPr lang="cs-CZ" sz="2800" dirty="0">
                <a:latin typeface="Trebuchet MS" pitchFamily="34" charset="0"/>
              </a:rPr>
              <a:t> Basic, Business a </a:t>
            </a:r>
            <a:r>
              <a:rPr lang="cs-CZ" sz="2800" dirty="0" err="1">
                <a:latin typeface="Trebuchet MS" pitchFamily="34" charset="0"/>
              </a:rPr>
              <a:t>Enterprise</a:t>
            </a:r>
            <a:r>
              <a:rPr lang="cs-CZ" sz="2800" dirty="0">
                <a:latin typeface="Trebuchet MS" pitchFamily="34" charset="0"/>
              </a:rPr>
              <a:t> určena pro nasazení na pracovních </a:t>
            </a:r>
            <a:r>
              <a:rPr lang="cs-CZ" sz="2800" dirty="0" smtClean="0">
                <a:latin typeface="Trebuchet MS" pitchFamily="34" charset="0"/>
              </a:rPr>
              <a:t>stanicích.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>
                <a:latin typeface="Trebuchet MS" pitchFamily="34" charset="0"/>
              </a:rPr>
              <a:t>V</a:t>
            </a:r>
            <a:r>
              <a:rPr lang="cs-CZ" sz="2800" dirty="0" smtClean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současnosti jsou aktuální </a:t>
            </a:r>
            <a:r>
              <a:rPr lang="cs-CZ" sz="2800" b="1" dirty="0">
                <a:latin typeface="Trebuchet MS" pitchFamily="34" charset="0"/>
              </a:rPr>
              <a:t>OS Windows 7 </a:t>
            </a:r>
            <a:r>
              <a:rPr lang="cs-CZ" sz="2800" b="1" dirty="0" smtClean="0">
                <a:latin typeface="Trebuchet MS" pitchFamily="34" charset="0"/>
              </a:rPr>
              <a:t/>
            </a:r>
            <a:br>
              <a:rPr lang="cs-CZ" sz="2800" b="1" dirty="0" smtClean="0">
                <a:latin typeface="Trebuchet MS" pitchFamily="34" charset="0"/>
              </a:rPr>
            </a:br>
            <a:r>
              <a:rPr lang="cs-CZ" sz="2800" dirty="0" smtClean="0">
                <a:latin typeface="Trebuchet MS" pitchFamily="34" charset="0"/>
              </a:rPr>
              <a:t>ve </a:t>
            </a:r>
            <a:r>
              <a:rPr lang="cs-CZ" sz="2800" dirty="0">
                <a:latin typeface="Trebuchet MS" pitchFamily="34" charset="0"/>
              </a:rPr>
              <a:t>verzích Windows 7 </a:t>
            </a:r>
            <a:r>
              <a:rPr lang="cs-CZ" sz="2800" dirty="0" err="1">
                <a:latin typeface="Trebuchet MS" pitchFamily="34" charset="0"/>
              </a:rPr>
              <a:t>Starter</a:t>
            </a:r>
            <a:r>
              <a:rPr lang="cs-CZ" sz="2800" dirty="0">
                <a:latin typeface="Trebuchet MS" pitchFamily="34" charset="0"/>
              </a:rPr>
              <a:t>, Windows 7 </a:t>
            </a:r>
            <a:r>
              <a:rPr lang="cs-CZ" sz="2800" dirty="0" err="1">
                <a:latin typeface="Trebuchet MS" pitchFamily="34" charset="0"/>
              </a:rPr>
              <a:t>Home</a:t>
            </a:r>
            <a:r>
              <a:rPr lang="cs-CZ" sz="2800" dirty="0">
                <a:latin typeface="Trebuchet MS" pitchFamily="34" charset="0"/>
              </a:rPr>
              <a:t> Basic , Windows 7 </a:t>
            </a:r>
            <a:r>
              <a:rPr lang="cs-CZ" sz="2800" dirty="0" err="1">
                <a:latin typeface="Trebuchet MS" pitchFamily="34" charset="0"/>
              </a:rPr>
              <a:t>Home</a:t>
            </a:r>
            <a:r>
              <a:rPr lang="cs-CZ" sz="2800" dirty="0">
                <a:latin typeface="Trebuchet MS" pitchFamily="34" charset="0"/>
              </a:rPr>
              <a:t> Premium, Windows 7 </a:t>
            </a:r>
            <a:r>
              <a:rPr lang="cs-CZ" sz="2800" dirty="0" err="1">
                <a:latin typeface="Trebuchet MS" pitchFamily="34" charset="0"/>
              </a:rPr>
              <a:t>Home</a:t>
            </a:r>
            <a:r>
              <a:rPr lang="cs-CZ" sz="2800" dirty="0">
                <a:latin typeface="Trebuchet MS" pitchFamily="34" charset="0"/>
              </a:rPr>
              <a:t> Professional Windows 7 </a:t>
            </a:r>
            <a:r>
              <a:rPr lang="cs-CZ" sz="2800" dirty="0" err="1">
                <a:latin typeface="Trebuchet MS" pitchFamily="34" charset="0"/>
              </a:rPr>
              <a:t>Enterprise</a:t>
            </a:r>
            <a:r>
              <a:rPr lang="cs-CZ" sz="2800" dirty="0">
                <a:latin typeface="Trebuchet MS" pitchFamily="34" charset="0"/>
              </a:rPr>
              <a:t> a jeho nejnovější následník </a:t>
            </a:r>
            <a:r>
              <a:rPr lang="cs-CZ" sz="2800" b="1" dirty="0">
                <a:latin typeface="Trebuchet MS" pitchFamily="34" charset="0"/>
              </a:rPr>
              <a:t>Windows 8</a:t>
            </a:r>
            <a:r>
              <a:rPr lang="cs-CZ" sz="2800" dirty="0">
                <a:latin typeface="Trebuchet MS" pitchFamily="34" charset="0"/>
              </a:rPr>
              <a:t> ve verzích </a:t>
            </a:r>
            <a:r>
              <a:rPr lang="cs-CZ" sz="2800" dirty="0"/>
              <a:t>Windows 8, Windows 8 Pro, Windows8 RT </a:t>
            </a:r>
            <a:br>
              <a:rPr lang="cs-CZ" sz="2800" dirty="0"/>
            </a:br>
            <a:r>
              <a:rPr lang="cs-CZ" sz="2800" dirty="0"/>
              <a:t>a Windows8 </a:t>
            </a:r>
            <a:r>
              <a:rPr lang="cs-CZ" sz="2800" dirty="0" err="1" smtClean="0"/>
              <a:t>Enterprise</a:t>
            </a:r>
            <a:r>
              <a:rPr lang="cs-CZ" sz="2800" dirty="0" smtClean="0"/>
              <a:t>.</a:t>
            </a:r>
            <a:endParaRPr lang="cs-CZ" sz="2800" dirty="0"/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 dirty="0" smtClean="0">
                <a:latin typeface="Trebuchet MS" pitchFamily="34" charset="0"/>
              </a:rPr>
              <a:t>Tyto </a:t>
            </a:r>
            <a:r>
              <a:rPr lang="cs-CZ" sz="2800" dirty="0">
                <a:latin typeface="Trebuchet MS" pitchFamily="34" charset="0"/>
              </a:rPr>
              <a:t>OS jsou </a:t>
            </a:r>
            <a:r>
              <a:rPr lang="cs-CZ" sz="2800" dirty="0" err="1">
                <a:latin typeface="Trebuchet MS" pitchFamily="34" charset="0"/>
              </a:rPr>
              <a:t>víceúlohové</a:t>
            </a:r>
            <a:r>
              <a:rPr lang="cs-CZ" sz="2800" dirty="0">
                <a:latin typeface="Trebuchet MS" pitchFamily="34" charset="0"/>
              </a:rPr>
              <a:t> a verze pro server </a:t>
            </a:r>
            <a:r>
              <a:rPr lang="cs-CZ" sz="2800" dirty="0" smtClean="0">
                <a:latin typeface="Trebuchet MS" pitchFamily="34" charset="0"/>
              </a:rPr>
              <a:t>víceuživatelské.</a:t>
            </a:r>
            <a:endParaRPr lang="cs-CZ" sz="2800" dirty="0">
              <a:latin typeface="Trebuchet MS" pitchFamily="34" charset="0"/>
            </a:endParaRPr>
          </a:p>
        </p:txBody>
      </p:sp>
      <p:pic>
        <p:nvPicPr>
          <p:cNvPr id="24578" name="Picture 2" descr="File:Windows 8 logo and wordmark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5589588"/>
            <a:ext cx="4371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Obdélník 3"/>
          <p:cNvSpPr>
            <a:spLocks noChangeArrowheads="1"/>
          </p:cNvSpPr>
          <p:nvPr/>
        </p:nvSpPr>
        <p:spPr bwMode="auto">
          <a:xfrm>
            <a:off x="4427538" y="6396038"/>
            <a:ext cx="4716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/>
              <a:t>Zdroj:http://commons.wikimedia.org/wiki/File:Windows_8_logo_and_wordmark.svg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504</TotalTime>
  <Words>855</Words>
  <Application>Microsoft Office PowerPoint</Application>
  <PresentationFormat>Předvádění na obrazovce (4:3)</PresentationFormat>
  <Paragraphs>126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Tester</dc:creator>
  <cp:lastModifiedBy>HRY</cp:lastModifiedBy>
  <cp:revision>94</cp:revision>
  <dcterms:created xsi:type="dcterms:W3CDTF">2012-09-03T09:18:06Z</dcterms:created>
  <dcterms:modified xsi:type="dcterms:W3CDTF">2013-07-31T09:29:25Z</dcterms:modified>
</cp:coreProperties>
</file>