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85" r:id="rId2"/>
    <p:sldId id="286" r:id="rId3"/>
    <p:sldId id="256" r:id="rId4"/>
    <p:sldId id="259" r:id="rId5"/>
    <p:sldId id="273" r:id="rId6"/>
    <p:sldId id="274" r:id="rId7"/>
    <p:sldId id="275" r:id="rId8"/>
    <p:sldId id="276" r:id="rId9"/>
    <p:sldId id="280" r:id="rId10"/>
    <p:sldId id="284" r:id="rId11"/>
    <p:sldId id="281" r:id="rId12"/>
    <p:sldId id="282" r:id="rId13"/>
    <p:sldId id="271" r:id="rId14"/>
    <p:sldId id="277" r:id="rId15"/>
    <p:sldId id="263" r:id="rId16"/>
    <p:sldId id="278" r:id="rId17"/>
    <p:sldId id="267" r:id="rId18"/>
    <p:sldId id="272" r:id="rId19"/>
    <p:sldId id="279" r:id="rId20"/>
    <p:sldId id="283" r:id="rId21"/>
    <p:sldId id="270" r:id="rId22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8" autoAdjust="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B63AFF-60B0-41B7-BE2A-65464DB708E4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8A7B33-AF35-4DE3-8865-46F3D69C11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208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054730-A443-49B1-BF14-25365EF29465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F44756-B5DA-4452-B102-32B0C67ECD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727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C21F50-EF57-4731-B3B7-06919244C7FF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D551BE-F4DC-4015-A1DD-C9938517BFA7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7C877E-23EB-442D-8AE0-7A7C30DE05DD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ABE9C5-2017-43B2-A386-D043B0EE5A57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DAE98D-0892-449C-9C47-017B3C4438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B562-86FA-4736-876E-880079331C56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E413E-427F-4E8C-923E-5A7DC2CE72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D3A7-7D1C-4150-9750-692C486F0010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96840-FE60-450F-AB24-51D4984271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54D7-F974-44D8-985F-E10F40BAB04B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1EB8-EFAC-48CD-AEF9-4E846DE1E7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6C3B8C-A8CB-4E9F-8EE1-A05634DB7924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F1D370-7FE7-45BF-90F1-24E3146F66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1F1FF-79CB-429A-AA8B-D75160C7F069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F46DA-04C7-472F-A739-D37E4C9321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3C822-C464-4990-B3E7-2DACA9431CA8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FD8CD-F0BD-4A4D-A805-6246E42E5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FBAC-712F-4DCF-899B-805C813F5490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AA1B-5D2B-44DD-9264-06352136EE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4D19-6E65-4F4B-91F2-A7023B849979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8F85B-BE7F-4DEE-B0DE-2BD758AB7F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BF1B-D234-4588-8EA9-AF195B216CE8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4142-4D6A-432D-9289-81F30BC095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5753ACA-7A76-4C17-9D9E-B0D9DD44EA52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330740B-0CE8-4227-BAA3-3EA6F2A24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FA99E0-9DED-468B-962F-7E91C4D98BA0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83CC201-F5B9-4107-9064-FE2552BC2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1557338"/>
            <a:ext cx="43211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15363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481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45" name="Group 37"/>
          <p:cNvGraphicFramePr>
            <a:graphicFrameLocks noGrp="1"/>
          </p:cNvGraphicFramePr>
          <p:nvPr/>
        </p:nvGraphicFramePr>
        <p:xfrm>
          <a:off x="4140200" y="1268413"/>
          <a:ext cx="4608513" cy="4114800"/>
        </p:xfrm>
        <a:graphic>
          <a:graphicData uri="http://schemas.openxmlformats.org/drawingml/2006/table">
            <a:tbl>
              <a:tblPr/>
              <a:tblGrid>
                <a:gridCol w="2120900"/>
                <a:gridCol w="2487613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III/2 Inovace a zkvalitnění výuky prostřednictvím ICT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VY_32_INOVACE_1_2_18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Název vzdělávacího materiálu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Souborové systémy a jejich odlišnosti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Jméno autora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Ing. Bulka Josef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Tematická oblast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Hardware počítačů a operační systémy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Vzdělávací obor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Všechny obory školy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Předmět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technologie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Ročník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1. a 2. ročník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Rozvíjené klíčové kompetence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Kompetence k učení, řešení problému, pracovní, sociální, komunikativní a personální.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Průřezové téma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 technologie, Člověk a svět práce, Člověk a životní prostředí, Občan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 demokratické společnosti.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396"/>
          </a:xfrm>
        </p:spPr>
        <p:txBody>
          <a:bodyPr/>
          <a:lstStyle/>
          <a:p>
            <a:pPr marL="514350" indent="-514350"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Umožňuje </a:t>
            </a:r>
            <a:r>
              <a:rPr lang="cs-CZ" sz="2800" dirty="0" smtClean="0">
                <a:latin typeface="Trebuchet MS" pitchFamily="34" charset="0"/>
              </a:rPr>
              <a:t>šifrování a kompresi údajů na úrovni OS bez potřeby speciálních </a:t>
            </a:r>
            <a:r>
              <a:rPr lang="cs-CZ" sz="2800" dirty="0" smtClean="0">
                <a:latin typeface="Trebuchet MS" pitchFamily="34" charset="0"/>
              </a:rPr>
              <a:t>aplikací.</a:t>
            </a:r>
            <a:endParaRPr lang="cs-CZ" sz="2800" dirty="0" smtClean="0">
              <a:latin typeface="Trebuchet MS" pitchFamily="34" charset="0"/>
            </a:endParaRPr>
          </a:p>
          <a:p>
            <a:pPr marL="514350" indent="-514350"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 smtClean="0">
                <a:latin typeface="Trebuchet MS" pitchFamily="34" charset="0"/>
              </a:rPr>
              <a:t>e </a:t>
            </a:r>
            <a:r>
              <a:rPr lang="cs-CZ" sz="2800" dirty="0" smtClean="0">
                <a:latin typeface="Trebuchet MS" pitchFamily="34" charset="0"/>
              </a:rPr>
              <a:t>rychlejší než FAT, musí se častěji </a:t>
            </a:r>
            <a:r>
              <a:rPr lang="cs-CZ" sz="2800" dirty="0" smtClean="0">
                <a:latin typeface="Trebuchet MS" pitchFamily="34" charset="0"/>
              </a:rPr>
              <a:t>defragmentovat.</a:t>
            </a:r>
            <a:endParaRPr lang="cs-CZ" sz="2800" dirty="0" smtClean="0">
              <a:latin typeface="Trebuchet MS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None/>
            </a:pPr>
            <a:endParaRPr lang="cs-CZ" sz="2800" dirty="0" smtClean="0">
              <a:latin typeface="Trebuchet MS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Soubor: NTFS mft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765175"/>
            <a:ext cx="762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Obdélník 2"/>
          <p:cNvSpPr>
            <a:spLocks noChangeArrowheads="1"/>
          </p:cNvSpPr>
          <p:nvPr/>
        </p:nvSpPr>
        <p:spPr bwMode="auto">
          <a:xfrm>
            <a:off x="3203575" y="115888"/>
            <a:ext cx="5635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i="1">
                <a:latin typeface="Trebuchet MS" pitchFamily="34" charset="0"/>
              </a:rPr>
              <a:t>Struktura souborového systému NTFS</a:t>
            </a:r>
          </a:p>
        </p:txBody>
      </p:sp>
      <p:sp>
        <p:nvSpPr>
          <p:cNvPr id="26627" name="Obdélník 3"/>
          <p:cNvSpPr>
            <a:spLocks noChangeArrowheads="1"/>
          </p:cNvSpPr>
          <p:nvPr/>
        </p:nvSpPr>
        <p:spPr bwMode="auto">
          <a:xfrm>
            <a:off x="2987675" y="587692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rebuchet MS" pitchFamily="34" charset="0"/>
              </a:rPr>
              <a:t>Zdroj: http://commons.wikimedia.org/wiki/File:Ntfs_mft.svg</a:t>
            </a:r>
          </a:p>
          <a:p>
            <a:r>
              <a:rPr lang="cs-CZ" sz="1200">
                <a:latin typeface="Trebuchet MS" pitchFamily="34" charset="0"/>
              </a:rPr>
              <a:t>Autor:</a:t>
            </a:r>
            <a:r>
              <a:rPr lang="cs-CZ" sz="1200"/>
              <a:t>MrDrBob</a:t>
            </a:r>
            <a:endParaRPr lang="cs-CZ" sz="12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bdélník 1"/>
          <p:cNvSpPr>
            <a:spLocks noChangeArrowheads="1"/>
          </p:cNvSpPr>
          <p:nvPr/>
        </p:nvSpPr>
        <p:spPr bwMode="auto">
          <a:xfrm>
            <a:off x="107950" y="0"/>
            <a:ext cx="8785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Lucida Sans Unicode" pitchFamily="34" charset="0"/>
              <a:buAutoNum type="arabicPeriod" startAt="3"/>
            </a:pPr>
            <a:r>
              <a:rPr lang="cs-CZ" sz="2800" b="1" i="1">
                <a:latin typeface="Trebuchet MS" pitchFamily="34" charset="0"/>
              </a:rPr>
              <a:t> Souborové systémy pro Linux (ext2, ext3,ext4) </a:t>
            </a:r>
            <a:endParaRPr lang="cs-CZ" sz="2800" i="1">
              <a:latin typeface="Trebuchet MS" pitchFamily="34" charset="0"/>
            </a:endParaRPr>
          </a:p>
        </p:txBody>
      </p:sp>
      <p:sp>
        <p:nvSpPr>
          <p:cNvPr id="27650" name="Obdélník 2"/>
          <p:cNvSpPr>
            <a:spLocks noChangeArrowheads="1"/>
          </p:cNvSpPr>
          <p:nvPr/>
        </p:nvSpPr>
        <p:spPr bwMode="auto">
          <a:xfrm>
            <a:off x="107950" y="549275"/>
            <a:ext cx="89281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S</a:t>
            </a:r>
            <a:r>
              <a:rPr lang="cs-CZ" sz="2800" dirty="0" smtClean="0">
                <a:latin typeface="Trebuchet MS" pitchFamily="34" charset="0"/>
              </a:rPr>
              <a:t>ouborový </a:t>
            </a:r>
            <a:r>
              <a:rPr lang="cs-CZ" sz="2800" dirty="0">
                <a:latin typeface="Trebuchet MS" pitchFamily="34" charset="0"/>
              </a:rPr>
              <a:t>systém ext2 vychází ze struktury systému souborů UFS, který používaly unixové </a:t>
            </a:r>
            <a:r>
              <a:rPr lang="cs-CZ" sz="2800" dirty="0" smtClean="0">
                <a:latin typeface="Trebuchet MS" pitchFamily="34" charset="0"/>
              </a:rPr>
              <a:t>systémy.</a:t>
            </a: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smtClean="0">
                <a:latin typeface="Trebuchet MS" pitchFamily="34" charset="0"/>
              </a:rPr>
              <a:t>Mezi </a:t>
            </a:r>
            <a:r>
              <a:rPr lang="cs-CZ" sz="2800" dirty="0">
                <a:latin typeface="Trebuchet MS" pitchFamily="34" charset="0"/>
              </a:rPr>
              <a:t>jeho hlavní charakteristiky patří:</a:t>
            </a:r>
          </a:p>
          <a:p>
            <a:pPr marL="971550" lvl="1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lze vytvářet adresáře</a:t>
            </a:r>
          </a:p>
          <a:p>
            <a:pPr marL="971550" lvl="1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lze vytvářet různé typy souborů: obyčejný soubor, speciální soubor (reprezentuje zařízení, je typu blokový a znakový), pojmenované roury, </a:t>
            </a:r>
            <a:r>
              <a:rPr lang="cs-CZ" sz="2800" dirty="0" err="1">
                <a:latin typeface="Trebuchet MS" pitchFamily="34" charset="0"/>
              </a:rPr>
              <a:t>sockety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umožňuje používat pevné odkazy, symbolické odkazy pro každý soubor a adresář se ukládají práva UGO – vlastníka (user), skupiny (</a:t>
            </a:r>
            <a:r>
              <a:rPr lang="cs-CZ" sz="2800" dirty="0" err="1">
                <a:latin typeface="Trebuchet MS" pitchFamily="34" charset="0"/>
              </a:rPr>
              <a:t>group</a:t>
            </a:r>
            <a:r>
              <a:rPr lang="cs-CZ" sz="2800" dirty="0">
                <a:latin typeface="Trebuchet MS" pitchFamily="34" charset="0"/>
              </a:rPr>
              <a:t>), ostatních (</a:t>
            </a:r>
            <a:r>
              <a:rPr lang="cs-CZ" sz="2800" dirty="0" err="1">
                <a:latin typeface="Trebuchet MS" pitchFamily="34" charset="0"/>
              </a:rPr>
              <a:t>other</a:t>
            </a:r>
            <a:r>
              <a:rPr lang="cs-CZ" sz="2800" dirty="0">
                <a:latin typeface="Trebuchet MS" pitchFamily="34" charset="0"/>
              </a:rPr>
              <a:t>) a rozšířené atributy</a:t>
            </a:r>
          </a:p>
        </p:txBody>
      </p:sp>
      <p:sp>
        <p:nvSpPr>
          <p:cNvPr id="27651" name="Obdélník 3"/>
          <p:cNvSpPr>
            <a:spLocks noChangeArrowheads="1"/>
          </p:cNvSpPr>
          <p:nvPr/>
        </p:nvSpPr>
        <p:spPr bwMode="auto">
          <a:xfrm>
            <a:off x="5940425" y="6381750"/>
            <a:ext cx="3024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Trebuchet MS" pitchFamily="34" charset="0"/>
              </a:rPr>
              <a:t>Zdroj: http://cs.wikipedia.org/wiki/Ext2</a:t>
            </a:r>
            <a:endParaRPr lang="cs-CZ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bdélník 1"/>
          <p:cNvSpPr>
            <a:spLocks noChangeArrowheads="1"/>
          </p:cNvSpPr>
          <p:nvPr/>
        </p:nvSpPr>
        <p:spPr bwMode="auto">
          <a:xfrm>
            <a:off x="0" y="188913"/>
            <a:ext cx="90360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l"/>
            </a:pPr>
            <a:r>
              <a:rPr lang="cs-CZ" sz="2400" b="1" i="1">
                <a:latin typeface="Trebuchet MS" pitchFamily="34" charset="0"/>
              </a:rPr>
              <a:t>Souborový systém ext3 -</a:t>
            </a:r>
            <a:r>
              <a:rPr lang="cs-CZ" sz="2400">
                <a:latin typeface="Trebuchet MS" pitchFamily="34" charset="0"/>
              </a:rPr>
              <a:t> oproti svému předchůdci ext2:</a:t>
            </a:r>
          </a:p>
          <a:p>
            <a:pPr marL="800100" lvl="1" indent="-342900" algn="just">
              <a:buFont typeface="Wingdings" pitchFamily="2" charset="2"/>
              <a:buChar char="l"/>
            </a:pPr>
            <a:r>
              <a:rPr lang="cs-CZ" sz="2400">
                <a:latin typeface="Trebuchet MS" pitchFamily="34" charset="0"/>
              </a:rPr>
              <a:t>žurnálování (informace o dokončených operacích)</a:t>
            </a:r>
          </a:p>
          <a:p>
            <a:pPr marL="800100" lvl="1" indent="-342900" algn="just">
              <a:buFont typeface="Wingdings" pitchFamily="2" charset="2"/>
              <a:buChar char="l"/>
            </a:pPr>
            <a:r>
              <a:rPr lang="cs-CZ" sz="2400">
                <a:latin typeface="Trebuchet MS" pitchFamily="34" charset="0"/>
              </a:rPr>
              <a:t>indexy souborů v adresáři implementované stromy (do té doby se používal pouze lineární seznam, v ext3 se používá jen na malé adresáře)</a:t>
            </a:r>
          </a:p>
          <a:p>
            <a:pPr marL="800100" lvl="1" indent="-342900" algn="just">
              <a:buFont typeface="Wingdings" pitchFamily="2" charset="2"/>
              <a:buChar char="l"/>
            </a:pPr>
            <a:r>
              <a:rPr lang="cs-CZ" sz="2400">
                <a:latin typeface="Trebuchet MS" pitchFamily="34" charset="0"/>
              </a:rPr>
              <a:t>možnost změnit velikost souborového systému za běhu (od listopadu 2004)</a:t>
            </a:r>
          </a:p>
          <a:p>
            <a:pPr marL="800100" lvl="1" indent="-342900" algn="just"/>
            <a:endParaRPr lang="cs-CZ" sz="1200">
              <a:latin typeface="Trebuchet MS" pitchFamily="34" charset="0"/>
            </a:endParaRPr>
          </a:p>
          <a:p>
            <a:pPr marL="800100" lvl="1" indent="-342900" algn="just"/>
            <a:r>
              <a:rPr lang="cs-CZ" sz="1200">
                <a:latin typeface="Trebuchet MS" pitchFamily="34" charset="0"/>
              </a:rPr>
              <a:t>							Zdroj: http://cs.wikipedia.org/wiki/Ext3</a:t>
            </a:r>
          </a:p>
          <a:p>
            <a:pPr marL="800100" lvl="1" indent="-342900" algn="just"/>
            <a:endParaRPr lang="cs-CZ" sz="1200">
              <a:latin typeface="Trebuchet MS" pitchFamily="34" charset="0"/>
            </a:endParaRPr>
          </a:p>
          <a:p>
            <a:pPr marL="800100" lvl="1" indent="-342900" algn="just"/>
            <a:endParaRPr lang="cs-CZ" sz="120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400" b="1" i="1">
                <a:latin typeface="Trebuchet MS" pitchFamily="34" charset="0"/>
              </a:rPr>
              <a:t>Souborový systém ext4 -</a:t>
            </a:r>
            <a:r>
              <a:rPr lang="cs-CZ" sz="2400">
                <a:latin typeface="Trebuchet MS" pitchFamily="34" charset="0"/>
              </a:rPr>
              <a:t> oproti svému předchůdci ext3:</a:t>
            </a:r>
          </a:p>
          <a:p>
            <a:pPr marL="800100" lvl="1" indent="-342900" algn="just">
              <a:buFont typeface="Wingdings" pitchFamily="2" charset="2"/>
              <a:buChar char="l"/>
            </a:pPr>
            <a:r>
              <a:rPr lang="cs-CZ" sz="2400"/>
              <a:t>mnoho novinek typických pro moderní souborové systémy</a:t>
            </a:r>
          </a:p>
          <a:p>
            <a:pPr marL="800100" lvl="1" indent="-342900" algn="just">
              <a:buFont typeface="Wingdings" pitchFamily="2" charset="2"/>
              <a:buChar char="l"/>
            </a:pPr>
            <a:r>
              <a:rPr lang="cs-CZ" sz="2400"/>
              <a:t>odstranění limitů ext3 (velikost souborového systému, souborů, počtu souborů v adresáři kontrolní součet žurnálu, online defragmentaci, rychlejší kontrolu a zvýšenou přesnost uložených časových údajů a zvýšení výkonu</a:t>
            </a:r>
            <a:endParaRPr lang="cs-CZ" sz="2400">
              <a:latin typeface="Trebuchet MS" pitchFamily="34" charset="0"/>
            </a:endParaRPr>
          </a:p>
        </p:txBody>
      </p:sp>
      <p:sp>
        <p:nvSpPr>
          <p:cNvPr id="29698" name="Obdélník 2"/>
          <p:cNvSpPr>
            <a:spLocks noChangeArrowheads="1"/>
          </p:cNvSpPr>
          <p:nvPr/>
        </p:nvSpPr>
        <p:spPr bwMode="auto">
          <a:xfrm>
            <a:off x="5795963" y="6165850"/>
            <a:ext cx="3025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Trebuchet MS" pitchFamily="34" charset="0"/>
              </a:rPr>
              <a:t>Zdroj: http://cs.wikipedia.org/wiki/Ext4</a:t>
            </a:r>
            <a:endParaRPr lang="cs-CZ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Soubor:Soubor Inode (czech description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981075"/>
            <a:ext cx="67151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Obdélník 2"/>
          <p:cNvSpPr>
            <a:spLocks noChangeArrowheads="1"/>
          </p:cNvSpPr>
          <p:nvPr/>
        </p:nvSpPr>
        <p:spPr bwMode="auto">
          <a:xfrm>
            <a:off x="179388" y="115888"/>
            <a:ext cx="87137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i="1">
                <a:latin typeface="Trebuchet MS" pitchFamily="34" charset="0"/>
              </a:rPr>
              <a:t>Datová struktura i-node používaná v Linuxových  souborových systémech</a:t>
            </a:r>
          </a:p>
        </p:txBody>
      </p:sp>
      <p:sp>
        <p:nvSpPr>
          <p:cNvPr id="31747" name="Obdélník 3"/>
          <p:cNvSpPr>
            <a:spLocks noChangeArrowheads="1"/>
          </p:cNvSpPr>
          <p:nvPr/>
        </p:nvSpPr>
        <p:spPr bwMode="auto">
          <a:xfrm>
            <a:off x="2484438" y="5661025"/>
            <a:ext cx="50752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/>
              <a:t>Zdroj:http://cs.wikipedia.org/wiki/Soubor:Soubor_Inode_29.png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délník 2"/>
          <p:cNvSpPr>
            <a:spLocks noChangeArrowheads="1"/>
          </p:cNvSpPr>
          <p:nvPr/>
        </p:nvSpPr>
        <p:spPr bwMode="auto">
          <a:xfrm>
            <a:off x="179388" y="260350"/>
            <a:ext cx="84963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 b="1" i="1">
                <a:latin typeface="Trebuchet MS" pitchFamily="34" charset="0"/>
              </a:rPr>
              <a:t>Zadání 1</a:t>
            </a:r>
          </a:p>
          <a:p>
            <a:pPr algn="just"/>
            <a:r>
              <a:rPr lang="cs-CZ" sz="2800">
                <a:latin typeface="Trebuchet MS" pitchFamily="34" charset="0"/>
              </a:rPr>
              <a:t>Zjistěte pomocí literatury nebo  Internetu základní informace o souborových systémech pro OS Windows a OS Linux, v čem se liší. </a:t>
            </a:r>
          </a:p>
          <a:p>
            <a:pPr algn="just"/>
            <a:endParaRPr lang="cs-CZ" sz="2800">
              <a:latin typeface="Trebuchet MS" pitchFamily="34" charset="0"/>
            </a:endParaRPr>
          </a:p>
          <a:p>
            <a:pPr algn="just"/>
            <a:r>
              <a:rPr lang="cs-CZ" sz="2800" b="1" i="1">
                <a:latin typeface="Trebuchet MS" pitchFamily="34" charset="0"/>
              </a:rPr>
              <a:t>Zadání 2</a:t>
            </a:r>
          </a:p>
          <a:p>
            <a:pPr algn="just"/>
            <a:r>
              <a:rPr lang="cs-CZ" sz="2800">
                <a:latin typeface="Trebuchet MS" pitchFamily="34" charset="0"/>
              </a:rPr>
              <a:t>Pomocí nástroje správa disků zjistěte, kolik oddílů a jaké má pevný disk  počítače na vaší učebně.</a:t>
            </a:r>
          </a:p>
          <a:p>
            <a:pPr algn="just"/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Obdélník 2"/>
          <p:cNvSpPr>
            <a:spLocks noChangeArrowheads="1"/>
          </p:cNvSpPr>
          <p:nvPr/>
        </p:nvSpPr>
        <p:spPr bwMode="auto">
          <a:xfrm>
            <a:off x="358775" y="549275"/>
            <a:ext cx="86772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 dirty="0">
                <a:latin typeface="Trebuchet MS" pitchFamily="34" charset="0"/>
              </a:rPr>
              <a:t>Souborový systém zavádíme do počítače pomocí: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síťového prostředí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z </a:t>
            </a:r>
            <a:r>
              <a:rPr lang="cs-CZ" sz="2800" dirty="0">
                <a:latin typeface="Trebuchet MS" pitchFamily="34" charset="0"/>
              </a:rPr>
              <a:t>disku s operačním systémem</a:t>
            </a:r>
            <a:endParaRPr lang="cs-CZ" sz="2800" dirty="0"/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formátování disku</a:t>
            </a:r>
          </a:p>
          <a:p>
            <a:pPr marL="1428750" lvl="2" indent="-514350" algn="just"/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 dirty="0">
                <a:latin typeface="Trebuchet MS" pitchFamily="34" charset="0"/>
              </a:rPr>
              <a:t>Souborový systém, který používá 32 bitů, pro adresaci souborů</a:t>
            </a:r>
            <a:r>
              <a:rPr lang="cs-CZ" sz="2800" dirty="0"/>
              <a:t>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NTFS</a:t>
            </a:r>
            <a:endParaRPr lang="cs-CZ" sz="2800" dirty="0"/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EXT32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 dirty="0">
                <a:latin typeface="Trebuchet MS" pitchFamily="34" charset="0"/>
              </a:rPr>
              <a:t>FAT32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Obdélník 1"/>
          <p:cNvSpPr>
            <a:spLocks noChangeArrowheads="1"/>
          </p:cNvSpPr>
          <p:nvPr/>
        </p:nvSpPr>
        <p:spPr bwMode="auto">
          <a:xfrm>
            <a:off x="322263" y="549275"/>
            <a:ext cx="8821737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3"/>
            </a:pPr>
            <a:r>
              <a:rPr lang="cs-CZ" sz="2800">
                <a:latin typeface="Trebuchet MS" pitchFamily="34" charset="0"/>
              </a:rPr>
              <a:t>Oddíly disku, pod písmeny (např. C, D) vidí souborový systém: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NTFS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EXT2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EXT4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4"/>
            </a:pPr>
            <a:r>
              <a:rPr lang="cs-CZ" sz="2800">
                <a:latin typeface="Trebuchet MS" pitchFamily="34" charset="0"/>
              </a:rPr>
              <a:t>Souborový systém, který není schopen uložit soubory věší než 4 GB: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NTFS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EXT2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FAT32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2268538" y="5876925"/>
            <a:ext cx="6623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 jsou zde dodržována všechna autorská práva).</a:t>
            </a:r>
          </a:p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Pokud není uvedeno jinak, autorem textů a obrázků je Ing. Josef Bulka.</a:t>
            </a:r>
          </a:p>
        </p:txBody>
      </p:sp>
      <p:pic>
        <p:nvPicPr>
          <p:cNvPr id="16388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0322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98" name="Group 114"/>
          <p:cNvGraphicFramePr>
            <a:graphicFrameLocks noGrp="1"/>
          </p:cNvGraphicFramePr>
          <p:nvPr/>
        </p:nvGraphicFramePr>
        <p:xfrm>
          <a:off x="4067175" y="1341438"/>
          <a:ext cx="4681538" cy="3974211"/>
        </p:xfrm>
        <a:graphic>
          <a:graphicData uri="http://schemas.openxmlformats.org/drawingml/2006/table">
            <a:tbl>
              <a:tblPr/>
              <a:tblGrid>
                <a:gridCol w="2089150"/>
                <a:gridCol w="25923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Časový harmonogram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 vyučovací hodina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Použitá literatura a zdroje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Internet – Wikipedia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Klimeš, Skalka, Lovászová, Švec - Informatika pro maturanty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 zájemce o studium na vysokých školách. ISBN978-80-89132-71-3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Pomůcky a prostředky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Dataprojektor, výpočetní technika, názorné pomůcky a díly hardware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 oblasti výpočetní techniky.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Anotace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Problematika počítačové gramotnosti, pojmy informační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 komunikační technologie (ICT).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Způsob využití výukového materiálu ve výuce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Výklad a cvičení. Opakování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 domácí příprava žáků na vyučování.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Datum (období) vytvoření vzdělávacího materiálu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Září 2012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Obdélník 1"/>
          <p:cNvSpPr>
            <a:spLocks noChangeArrowheads="1"/>
          </p:cNvSpPr>
          <p:nvPr/>
        </p:nvSpPr>
        <p:spPr bwMode="auto">
          <a:xfrm>
            <a:off x="179388" y="476250"/>
            <a:ext cx="8785225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5"/>
            </a:pPr>
            <a:r>
              <a:rPr lang="cs-CZ" sz="2800">
                <a:latin typeface="Trebuchet MS" pitchFamily="34" charset="0"/>
              </a:rPr>
              <a:t>K adresování souborů nepoužívá 64 bitů:</a:t>
            </a:r>
            <a:endParaRPr lang="cs-CZ" sz="2800"/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NTFS</a:t>
            </a:r>
            <a:endParaRPr lang="cs-CZ" sz="2800"/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EXT4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FAT32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6"/>
            </a:pPr>
            <a:r>
              <a:rPr lang="cs-CZ" sz="2800">
                <a:latin typeface="Trebuchet MS" pitchFamily="34" charset="0"/>
              </a:rPr>
              <a:t>Ze struktury systému souborů UFS vychází souborový systém:</a:t>
            </a:r>
            <a:endParaRPr lang="cs-CZ" sz="2800"/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EXT2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NTFS</a:t>
            </a:r>
            <a:endParaRPr lang="cs-CZ" sz="2800"/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FAT32</a:t>
            </a: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Obdélník 2"/>
          <p:cNvSpPr>
            <a:spLocks noChangeArrowheads="1"/>
          </p:cNvSpPr>
          <p:nvPr/>
        </p:nvSpPr>
        <p:spPr bwMode="auto">
          <a:xfrm>
            <a:off x="323850" y="836613"/>
            <a:ext cx="835183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 dirty="0"/>
              <a:t>http://cs.wikipedia.org/wiki/Ext2</a:t>
            </a:r>
          </a:p>
          <a:p>
            <a:pPr marL="342900" indent="-342900">
              <a:buFontTx/>
              <a:buAutoNum type="arabicPeriod"/>
            </a:pPr>
            <a:r>
              <a:rPr lang="cs-CZ" sz="2800" dirty="0"/>
              <a:t>http://cs.wikipedia.org/wiki/Ext3</a:t>
            </a:r>
          </a:p>
          <a:p>
            <a:pPr marL="342900" indent="-342900">
              <a:buFontTx/>
              <a:buAutoNum type="arabicPeriod"/>
            </a:pPr>
            <a:r>
              <a:rPr lang="cs-CZ" sz="2800" dirty="0"/>
              <a:t>http://cs.wikipedia.org/wiki/Ext4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 dirty="0">
                <a:latin typeface="Trebuchet MS" pitchFamily="34" charset="0"/>
                <a:cs typeface="Times New Roman" pitchFamily="18" charset="0"/>
              </a:rPr>
              <a:t>Klimeš, Skalka, </a:t>
            </a:r>
            <a:r>
              <a:rPr lang="cs-CZ" sz="2800" dirty="0" err="1">
                <a:latin typeface="Trebuchet MS" pitchFamily="34" charset="0"/>
                <a:cs typeface="Times New Roman" pitchFamily="18" charset="0"/>
              </a:rPr>
              <a:t>Lovászová</a:t>
            </a:r>
            <a:r>
              <a:rPr lang="cs-CZ" sz="2800" dirty="0">
                <a:latin typeface="Trebuchet MS" pitchFamily="34" charset="0"/>
                <a:cs typeface="Times New Roman" pitchFamily="18" charset="0"/>
              </a:rPr>
              <a:t>, Švec - Informatika pro maturanty a zájemce o studium na vysokých školách. ISBN978-80-89132-71-3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 dirty="0">
                <a:latin typeface="Trebuchet MS" pitchFamily="34" charset="0"/>
                <a:cs typeface="Times New Roman" pitchFamily="18" charset="0"/>
              </a:rPr>
              <a:t>Horst </a:t>
            </a:r>
            <a:r>
              <a:rPr lang="cs-CZ" sz="2800" dirty="0" err="1">
                <a:latin typeface="Trebuchet MS" pitchFamily="34" charset="0"/>
                <a:cs typeface="Times New Roman" pitchFamily="18" charset="0"/>
              </a:rPr>
              <a:t>Jansen</a:t>
            </a:r>
            <a:r>
              <a:rPr lang="cs-CZ" sz="2800">
                <a:latin typeface="Trebuchet MS" pitchFamily="34" charset="0"/>
                <a:cs typeface="Times New Roman" pitchFamily="18" charset="0"/>
              </a:rPr>
              <a:t> – Heinrich Rotter a kolektiv – Informační a komunikační technika, Europa – Sobotáles, Praha 2004.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 dirty="0">
                <a:latin typeface="Trebuchet MS" pitchFamily="34" charset="0"/>
                <a:cs typeface="Times New Roman" pitchFamily="18" charset="0"/>
              </a:rPr>
              <a:t>Jiří Plášil, PC pro školy, nakladatelství KOPP, České Budějovice, 2003. ISBN 80-7232-206-0</a:t>
            </a:r>
          </a:p>
          <a:p>
            <a:pPr marL="342900" indent="-342900">
              <a:buFontTx/>
              <a:buAutoNum type="arabicPeriod"/>
            </a:pPr>
            <a:endParaRPr lang="cs-CZ" sz="2800" b="1" dirty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 sz="2800" dirty="0">
              <a:latin typeface="Trebuchet MS" pitchFamily="34" charset="0"/>
            </a:endParaRPr>
          </a:p>
        </p:txBody>
      </p:sp>
      <p:sp>
        <p:nvSpPr>
          <p:cNvPr id="38914" name="TextovéPole 2"/>
          <p:cNvSpPr txBox="1">
            <a:spLocks noChangeArrowheads="1"/>
          </p:cNvSpPr>
          <p:nvPr/>
        </p:nvSpPr>
        <p:spPr bwMode="auto">
          <a:xfrm>
            <a:off x="250825" y="260350"/>
            <a:ext cx="595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Seznam odkazů a použité literatury: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3" y="260648"/>
            <a:ext cx="871296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Souborové systémy </a:t>
            </a:r>
            <a:endParaRPr lang="cs-C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a </a:t>
            </a: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jejich odlišnosti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délník 1"/>
          <p:cNvSpPr>
            <a:spLocks noChangeArrowheads="1"/>
          </p:cNvSpPr>
          <p:nvPr/>
        </p:nvSpPr>
        <p:spPr bwMode="auto">
          <a:xfrm>
            <a:off x="0" y="0"/>
            <a:ext cx="903605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3200" b="1" i="1">
                <a:latin typeface="Trebuchet MS" pitchFamily="34" charset="0"/>
              </a:rPr>
              <a:t>Logick</a:t>
            </a:r>
            <a:r>
              <a:rPr lang="cs-CZ" sz="3200" b="1" i="1">
                <a:latin typeface="Trebuchet MS" pitchFamily="34" charset="0"/>
              </a:rPr>
              <a:t>á</a:t>
            </a:r>
            <a:r>
              <a:rPr lang="sv-SE" sz="3200" b="1" i="1">
                <a:latin typeface="Trebuchet MS" pitchFamily="34" charset="0"/>
              </a:rPr>
              <a:t> str</a:t>
            </a:r>
            <a:r>
              <a:rPr lang="cs-CZ" sz="3200" b="1" i="1">
                <a:latin typeface="Trebuchet MS" pitchFamily="34" charset="0"/>
              </a:rPr>
              <a:t>u</a:t>
            </a:r>
            <a:r>
              <a:rPr lang="sv-SE" sz="3200" b="1" i="1">
                <a:latin typeface="Trebuchet MS" pitchFamily="34" charset="0"/>
              </a:rPr>
              <a:t>ktura disku - odd</a:t>
            </a:r>
            <a:r>
              <a:rPr lang="cs-CZ" sz="3200" b="1" i="1">
                <a:latin typeface="Trebuchet MS" pitchFamily="34" charset="0"/>
              </a:rPr>
              <a:t>í</a:t>
            </a:r>
            <a:r>
              <a:rPr lang="sv-SE" sz="3200" b="1" i="1">
                <a:latin typeface="Trebuchet MS" pitchFamily="34" charset="0"/>
              </a:rPr>
              <a:t>ly disku</a:t>
            </a:r>
            <a:r>
              <a:rPr lang="cs-CZ" sz="3200" b="1" i="1">
                <a:latin typeface="Trebuchet MS" pitchFamily="34" charset="0"/>
              </a:rPr>
              <a:t> </a:t>
            </a:r>
            <a:r>
              <a:rPr lang="sv-SE" sz="3200" b="1" i="1">
                <a:latin typeface="Trebuchet MS" pitchFamily="34" charset="0"/>
              </a:rPr>
              <a:t>(Partitions)</a:t>
            </a:r>
            <a:endParaRPr lang="sv-SE" sz="2800" b="1" i="1">
              <a:latin typeface="Trebuchet MS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800">
                <a:latin typeface="Trebuchet MS" pitchFamily="34" charset="0"/>
              </a:rPr>
              <a:t>Pevný disk je logicky rozdělen na několik částí:</a:t>
            </a:r>
          </a:p>
          <a:p>
            <a:pPr marL="971550" lvl="1" indent="-514350" algn="just">
              <a:buFont typeface="Wingdings" pitchFamily="2" charset="2"/>
              <a:buChar char="l"/>
            </a:pPr>
            <a:r>
              <a:rPr lang="cs-CZ" sz="2800" b="1" i="1">
                <a:latin typeface="Trebuchet MS" pitchFamily="34" charset="0"/>
              </a:rPr>
              <a:t>MBR</a:t>
            </a:r>
            <a:r>
              <a:rPr lang="cs-CZ" sz="2800">
                <a:latin typeface="Trebuchet MS" pitchFamily="34" charset="0"/>
              </a:rPr>
              <a:t> - (Master Boot Record) je prvních 512 bajtů na disku. Obsahuje tabulku s popisem rozdělení disku (Partition Table) a zavaděč, který rozhoduje, ze kterého oddílu bude následně zaveden operační systém.</a:t>
            </a:r>
          </a:p>
          <a:p>
            <a:pPr marL="971550" lvl="1" indent="-514350" algn="just">
              <a:buFont typeface="Wingdings" pitchFamily="2" charset="2"/>
              <a:buChar char="l"/>
            </a:pPr>
            <a:r>
              <a:rPr lang="cs-CZ" sz="2800" b="1" i="1">
                <a:latin typeface="Trebuchet MS" pitchFamily="34" charset="0"/>
              </a:rPr>
              <a:t>Primární oddíly disku  </a:t>
            </a:r>
            <a:r>
              <a:rPr lang="cs-CZ" sz="2800">
                <a:latin typeface="Trebuchet MS" pitchFamily="34" charset="0"/>
              </a:rPr>
              <a:t>(</a:t>
            </a:r>
            <a:r>
              <a:rPr lang="cs-CZ" sz="2800" b="1" i="1">
                <a:latin typeface="Trebuchet MS" pitchFamily="34" charset="0"/>
              </a:rPr>
              <a:t>Primary Partitions</a:t>
            </a:r>
            <a:r>
              <a:rPr lang="cs-CZ" sz="2800">
                <a:latin typeface="Trebuchet MS" pitchFamily="34" charset="0"/>
              </a:rPr>
              <a:t>) pro ukládání dat a operačního systému.</a:t>
            </a:r>
          </a:p>
          <a:p>
            <a:pPr marL="971550" lvl="1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Jeden z primárních oddílů lze zavést jako rozšířený oddíl - Extended Partition a ten rozdělit až na 6 logických oddílů - </a:t>
            </a:r>
            <a:r>
              <a:rPr lang="cs-CZ" sz="2800" b="1" i="1">
                <a:latin typeface="Trebuchet MS" pitchFamily="34" charset="0"/>
              </a:rPr>
              <a:t>Logical Partitions.</a:t>
            </a:r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délník 1"/>
          <p:cNvSpPr>
            <a:spLocks noChangeArrowheads="1"/>
          </p:cNvSpPr>
          <p:nvPr/>
        </p:nvSpPr>
        <p:spPr bwMode="auto">
          <a:xfrm>
            <a:off x="0" y="0"/>
            <a:ext cx="8929688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V jednom z primárních oddílů bývá uložen operační systém.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Oddíly disku jsou „viděny“ správcem souborů operačního systému (např. u WINDOWS) pod písmeny C, D, ...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Každý z oddílů musí být zformátovaný některým souborovým systémem (</a:t>
            </a:r>
            <a:r>
              <a:rPr lang="cs-CZ" sz="2800" b="1" i="1">
                <a:latin typeface="Trebuchet MS" pitchFamily="34" charset="0"/>
              </a:rPr>
              <a:t>File Systém</a:t>
            </a:r>
            <a:r>
              <a:rPr lang="cs-CZ" sz="2800">
                <a:latin typeface="Trebuchet MS" pitchFamily="34" charset="0"/>
              </a:rPr>
              <a:t>).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b="1" i="1">
                <a:latin typeface="Trebuchet MS" pitchFamily="34" charset="0"/>
              </a:rPr>
              <a:t>Souborový systém </a:t>
            </a:r>
            <a:r>
              <a:rPr lang="cs-CZ" sz="2800">
                <a:latin typeface="Trebuchet MS" pitchFamily="34" charset="0"/>
              </a:rPr>
              <a:t>je způsob organizace dat ve formě souborů a adresářů.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Souborový systém zavádíme na diskový oddíl, pomocí </a:t>
            </a:r>
            <a:r>
              <a:rPr lang="cs-CZ" sz="2800" b="1">
                <a:latin typeface="Trebuchet MS" pitchFamily="34" charset="0"/>
              </a:rPr>
              <a:t>formátování</a:t>
            </a:r>
            <a:r>
              <a:rPr lang="cs-CZ" sz="2800">
                <a:latin typeface="Trebuchet MS" pitchFamily="34" charset="0"/>
              </a:rPr>
              <a:t> disku.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Uživatel operačního systému vidí soubory na disku jako stromově uspořádaný hierarchický systém.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bdélník 1"/>
          <p:cNvSpPr>
            <a:spLocks noChangeArrowheads="1"/>
          </p:cNvSpPr>
          <p:nvPr/>
        </p:nvSpPr>
        <p:spPr bwMode="auto">
          <a:xfrm>
            <a:off x="179388" y="333375"/>
            <a:ext cx="87852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cs-CZ" sz="3200" b="1" i="1" dirty="0">
                <a:latin typeface="Trebuchet MS" pitchFamily="34" charset="0"/>
              </a:rPr>
              <a:t>Dělení informací uložených v systému souborů</a:t>
            </a:r>
          </a:p>
          <a:p>
            <a:pPr marL="514350" indent="-514350" algn="just"/>
            <a:endParaRPr lang="cs-CZ" sz="1000" dirty="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/>
            </a:pPr>
            <a:r>
              <a:rPr lang="cs-CZ" sz="2800" b="1" i="1" dirty="0">
                <a:latin typeface="Trebuchet MS" pitchFamily="34" charset="0"/>
              </a:rPr>
              <a:t>Data</a:t>
            </a:r>
            <a:r>
              <a:rPr lang="cs-CZ" sz="2800" dirty="0">
                <a:latin typeface="Trebuchet MS" pitchFamily="34" charset="0"/>
              </a:rPr>
              <a:t> - vlastní obsah souboru, který můžeme přečíst po otevření souborů uživatelem.</a:t>
            </a:r>
          </a:p>
          <a:p>
            <a:pPr marL="971550" lvl="1" indent="-514350" algn="just"/>
            <a:endParaRPr lang="cs-CZ" sz="1000" dirty="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/>
            </a:pPr>
            <a:r>
              <a:rPr lang="cs-CZ" sz="2800" b="1" i="1" dirty="0" err="1">
                <a:latin typeface="Trebuchet MS" pitchFamily="34" charset="0"/>
              </a:rPr>
              <a:t>Metadata</a:t>
            </a:r>
            <a:r>
              <a:rPr lang="cs-CZ" sz="2800" dirty="0">
                <a:latin typeface="Trebuchet MS" pitchFamily="34" charset="0"/>
              </a:rPr>
              <a:t> – slouží k popisu struktury systému souborů a nesou další služební a doplňující informace- jako je velikost souboru, čas poslední změny souboru, čas posledního přístupu </a:t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k souboru, vlastníka souboru, oprávnění v systému souborů, seznam bloků dat,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107950" y="0"/>
            <a:ext cx="9051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latin typeface="Trebuchet MS" pitchFamily="34" charset="0"/>
              </a:rPr>
              <a:t>Stručný popis některých souborových systémů</a:t>
            </a:r>
          </a:p>
        </p:txBody>
      </p:sp>
      <p:sp>
        <p:nvSpPr>
          <p:cNvPr id="22530" name="Obdélník 2"/>
          <p:cNvSpPr>
            <a:spLocks noChangeArrowheads="1"/>
          </p:cNvSpPr>
          <p:nvPr/>
        </p:nvSpPr>
        <p:spPr bwMode="auto">
          <a:xfrm>
            <a:off x="0" y="1125538"/>
            <a:ext cx="90360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FAT 32 - starší souborový systém (DOS, WIN 95, 98</a:t>
            </a:r>
            <a:r>
              <a:rPr lang="cs-CZ" sz="2800" dirty="0" smtClean="0">
                <a:latin typeface="Trebuchet MS" pitchFamily="34" charset="0"/>
              </a:rPr>
              <a:t>).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Ú</a:t>
            </a:r>
            <a:r>
              <a:rPr lang="cs-CZ" sz="2800" dirty="0" smtClean="0">
                <a:latin typeface="Trebuchet MS" pitchFamily="34" charset="0"/>
              </a:rPr>
              <a:t>daje </a:t>
            </a:r>
            <a:r>
              <a:rPr lang="cs-CZ" sz="2800" dirty="0">
                <a:latin typeface="Trebuchet MS" pitchFamily="34" charset="0"/>
              </a:rPr>
              <a:t>o umístění souboru v oddílu disku jsou obsaženy v tabulce FAT (</a:t>
            </a:r>
            <a:r>
              <a:rPr lang="cs-CZ" sz="2800" dirty="0" err="1">
                <a:latin typeface="Trebuchet MS" pitchFamily="34" charset="0"/>
              </a:rPr>
              <a:t>File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Allocation</a:t>
            </a:r>
            <a:r>
              <a:rPr lang="cs-CZ" sz="2800" dirty="0">
                <a:latin typeface="Trebuchet MS" pitchFamily="34" charset="0"/>
              </a:rPr>
              <a:t> Table</a:t>
            </a:r>
            <a:r>
              <a:rPr lang="cs-CZ" sz="2800" dirty="0" smtClean="0">
                <a:latin typeface="Trebuchet MS" pitchFamily="34" charset="0"/>
              </a:rPr>
              <a:t>).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Č</a:t>
            </a:r>
            <a:r>
              <a:rPr lang="cs-CZ" sz="2800" dirty="0" smtClean="0">
                <a:latin typeface="Trebuchet MS" pitchFamily="34" charset="0"/>
              </a:rPr>
              <a:t>íslem </a:t>
            </a:r>
            <a:r>
              <a:rPr lang="cs-CZ" sz="2800" dirty="0">
                <a:latin typeface="Trebuchet MS" pitchFamily="34" charset="0"/>
              </a:rPr>
              <a:t>32 je označen počet bitů používaných pro adresaci </a:t>
            </a:r>
            <a:r>
              <a:rPr lang="cs-CZ" sz="2800" dirty="0" smtClean="0">
                <a:latin typeface="Trebuchet MS" pitchFamily="34" charset="0"/>
              </a:rPr>
              <a:t>souborů.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S</a:t>
            </a:r>
            <a:r>
              <a:rPr lang="cs-CZ" sz="2800" dirty="0" smtClean="0">
                <a:latin typeface="Trebuchet MS" pitchFamily="34" charset="0"/>
              </a:rPr>
              <a:t>ystém </a:t>
            </a:r>
            <a:r>
              <a:rPr lang="cs-CZ" sz="2800" dirty="0">
                <a:latin typeface="Trebuchet MS" pitchFamily="34" charset="0"/>
              </a:rPr>
              <a:t>FAT 32 není schopen uložit soubory větší než 4 GB a adresovat diskové oddíly větší než 2 </a:t>
            </a:r>
            <a:r>
              <a:rPr lang="cs-CZ" sz="2800" dirty="0" smtClean="0">
                <a:latin typeface="Trebuchet MS" pitchFamily="34" charset="0"/>
              </a:rPr>
              <a:t>TB.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 smtClean="0">
                <a:latin typeface="Trebuchet MS" pitchFamily="34" charset="0"/>
              </a:rPr>
              <a:t>ednoduchý </a:t>
            </a:r>
            <a:r>
              <a:rPr lang="cs-CZ" sz="2800" dirty="0">
                <a:latin typeface="Trebuchet MS" pitchFamily="34" charset="0"/>
              </a:rPr>
              <a:t>systém, stačí znát  jen adresu 1. </a:t>
            </a:r>
            <a:r>
              <a:rPr lang="cs-CZ" sz="2800" dirty="0" smtClean="0">
                <a:latin typeface="Trebuchet MS" pitchFamily="34" charset="0"/>
              </a:rPr>
              <a:t>bloku.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N</a:t>
            </a:r>
            <a:r>
              <a:rPr lang="cs-CZ" sz="2800" dirty="0" smtClean="0">
                <a:latin typeface="Trebuchet MS" pitchFamily="34" charset="0"/>
              </a:rPr>
              <a:t>ení </a:t>
            </a:r>
            <a:r>
              <a:rPr lang="cs-CZ" sz="2800" dirty="0">
                <a:latin typeface="Trebuchet MS" pitchFamily="34" charset="0"/>
              </a:rPr>
              <a:t>nutné udávat velikost souboru při jeho </a:t>
            </a:r>
            <a:r>
              <a:rPr lang="cs-CZ" sz="2800" dirty="0" smtClean="0">
                <a:latin typeface="Trebuchet MS" pitchFamily="34" charset="0"/>
              </a:rPr>
              <a:t>vytváření.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V</a:t>
            </a:r>
            <a:r>
              <a:rPr lang="cs-CZ" sz="2800" dirty="0" smtClean="0">
                <a:latin typeface="Trebuchet MS" pitchFamily="34" charset="0"/>
              </a:rPr>
              <a:t>hodný </a:t>
            </a:r>
            <a:r>
              <a:rPr lang="cs-CZ" sz="2800" dirty="0">
                <a:latin typeface="Trebuchet MS" pitchFamily="34" charset="0"/>
              </a:rPr>
              <a:t>pro sekvenční přístup – snadno se </a:t>
            </a:r>
            <a:r>
              <a:rPr lang="cs-CZ" sz="2800" dirty="0" smtClean="0">
                <a:latin typeface="Trebuchet MS" pitchFamily="34" charset="0"/>
              </a:rPr>
              <a:t>přepisuje.</a:t>
            </a:r>
            <a:endParaRPr lang="cs-CZ" sz="2800" dirty="0">
              <a:latin typeface="Trebuchet MS" pitchFamily="34" charset="0"/>
            </a:endParaRPr>
          </a:p>
        </p:txBody>
      </p:sp>
      <p:sp>
        <p:nvSpPr>
          <p:cNvPr id="22531" name="TextovéPole 3"/>
          <p:cNvSpPr txBox="1">
            <a:spLocks noChangeArrowheads="1"/>
          </p:cNvSpPr>
          <p:nvPr/>
        </p:nvSpPr>
        <p:spPr bwMode="auto">
          <a:xfrm>
            <a:off x="107950" y="476250"/>
            <a:ext cx="18557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Lucida Sans Unicode" pitchFamily="34" charset="0"/>
              <a:buAutoNum type="arabicPeriod"/>
            </a:pPr>
            <a:r>
              <a:rPr lang="cs-CZ" sz="3200" b="1" i="1">
                <a:latin typeface="Trebuchet MS" pitchFamily="34" charset="0"/>
              </a:rPr>
              <a:t>FAT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File:Fat32 structure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20713"/>
            <a:ext cx="662463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Obdélník 3"/>
          <p:cNvSpPr>
            <a:spLocks noChangeArrowheads="1"/>
          </p:cNvSpPr>
          <p:nvPr/>
        </p:nvSpPr>
        <p:spPr bwMode="auto">
          <a:xfrm>
            <a:off x="2843213" y="5876925"/>
            <a:ext cx="558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rebuchet MS" pitchFamily="34" charset="0"/>
              </a:rPr>
              <a:t>Zdroj:http://commons.wikimedia.org/wiki/File:Fat32_structure.svg</a:t>
            </a:r>
          </a:p>
          <a:p>
            <a:r>
              <a:rPr lang="cs-CZ" sz="1200">
                <a:latin typeface="Trebuchet MS" pitchFamily="34" charset="0"/>
              </a:rPr>
              <a:t>Autor:</a:t>
            </a:r>
            <a:r>
              <a:rPr lang="cs-CZ" sz="1200"/>
              <a:t>MrDrBob</a:t>
            </a:r>
            <a:endParaRPr lang="cs-CZ" sz="1200">
              <a:latin typeface="Trebuchet MS" pitchFamily="34" charset="0"/>
            </a:endParaRPr>
          </a:p>
        </p:txBody>
      </p:sp>
      <p:sp>
        <p:nvSpPr>
          <p:cNvPr id="23555" name="TextovéPole 4"/>
          <p:cNvSpPr txBox="1">
            <a:spLocks noChangeArrowheads="1"/>
          </p:cNvSpPr>
          <p:nvPr/>
        </p:nvSpPr>
        <p:spPr bwMode="auto">
          <a:xfrm>
            <a:off x="3059113" y="0"/>
            <a:ext cx="584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i="1">
                <a:latin typeface="Trebuchet MS" pitchFamily="34" charset="0"/>
              </a:rPr>
              <a:t>Struktura souborového systému FAT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bdélník 1"/>
          <p:cNvSpPr>
            <a:spLocks noChangeArrowheads="1"/>
          </p:cNvSpPr>
          <p:nvPr/>
        </p:nvSpPr>
        <p:spPr bwMode="auto">
          <a:xfrm>
            <a:off x="107950" y="692150"/>
            <a:ext cx="903605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NTFS - (New Technology </a:t>
            </a:r>
            <a:r>
              <a:rPr lang="cs-CZ" sz="2800" dirty="0" err="1">
                <a:latin typeface="Trebuchet MS" pitchFamily="34" charset="0"/>
              </a:rPr>
              <a:t>File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System</a:t>
            </a:r>
            <a:r>
              <a:rPr lang="cs-CZ" sz="2800" dirty="0">
                <a:latin typeface="Trebuchet MS" pitchFamily="34" charset="0"/>
              </a:rPr>
              <a:t>) - novější souborový systém pro OS Windows NT a </a:t>
            </a:r>
            <a:r>
              <a:rPr lang="cs-CZ" sz="2800" dirty="0" smtClean="0">
                <a:latin typeface="Trebuchet MS" pitchFamily="34" charset="0"/>
              </a:rPr>
              <a:t>vyšší.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K</a:t>
            </a:r>
            <a:r>
              <a:rPr lang="cs-CZ" sz="2800" dirty="0" smtClean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adresování souborů používá 64 </a:t>
            </a:r>
            <a:r>
              <a:rPr lang="cs-CZ" sz="2800" dirty="0" smtClean="0">
                <a:latin typeface="Trebuchet MS" pitchFamily="34" charset="0"/>
              </a:rPr>
              <a:t>bitů.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S</a:t>
            </a:r>
            <a:r>
              <a:rPr lang="cs-CZ" sz="2800" dirty="0" smtClean="0">
                <a:latin typeface="Trebuchet MS" pitchFamily="34" charset="0"/>
              </a:rPr>
              <a:t>ystém </a:t>
            </a:r>
            <a:r>
              <a:rPr lang="cs-CZ" sz="2800" dirty="0">
                <a:latin typeface="Trebuchet MS" pitchFamily="34" charset="0"/>
              </a:rPr>
              <a:t>je pojatý jako databáze, ve které jeden záznam odpovídá jednomu souboru, atributy jsou datum, přístupová práva, jméno souboru, typ, atd.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Je </a:t>
            </a:r>
            <a:r>
              <a:rPr lang="cs-CZ" sz="2800" dirty="0">
                <a:latin typeface="Trebuchet MS" pitchFamily="34" charset="0"/>
              </a:rPr>
              <a:t>lépe zabezpečený proti ztrátě dat a poškození souborového systému při havárii počítače (</a:t>
            </a:r>
            <a:r>
              <a:rPr lang="cs-CZ" sz="2800" dirty="0" err="1">
                <a:latin typeface="Trebuchet MS" pitchFamily="34" charset="0"/>
              </a:rPr>
              <a:t>žurnálování</a:t>
            </a:r>
            <a:r>
              <a:rPr lang="cs-CZ" sz="2800" dirty="0" smtClean="0">
                <a:latin typeface="Trebuchet MS" pitchFamily="34" charset="0"/>
              </a:rPr>
              <a:t>).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Dokáže </a:t>
            </a:r>
            <a:r>
              <a:rPr lang="cs-CZ" sz="2800" dirty="0">
                <a:latin typeface="Trebuchet MS" pitchFamily="34" charset="0"/>
              </a:rPr>
              <a:t>vrátit zpět nedokončené operace a data vrátit do stavu před </a:t>
            </a:r>
            <a:r>
              <a:rPr lang="cs-CZ" sz="2800" dirty="0" smtClean="0">
                <a:latin typeface="Trebuchet MS" pitchFamily="34" charset="0"/>
              </a:rPr>
              <a:t>havárií.</a:t>
            </a:r>
            <a:endParaRPr lang="cs-CZ" sz="2800" dirty="0">
              <a:latin typeface="Trebuchet MS" pitchFamily="34" charset="0"/>
            </a:endParaRPr>
          </a:p>
        </p:txBody>
      </p:sp>
      <p:sp>
        <p:nvSpPr>
          <p:cNvPr id="24578" name="TextovéPole 2"/>
          <p:cNvSpPr txBox="1">
            <a:spLocks noChangeArrowheads="1"/>
          </p:cNvSpPr>
          <p:nvPr/>
        </p:nvSpPr>
        <p:spPr bwMode="auto">
          <a:xfrm>
            <a:off x="107950" y="115888"/>
            <a:ext cx="1695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latin typeface="Trebuchet MS" pitchFamily="34" charset="0"/>
              </a:rPr>
              <a:t>2. NTFS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400</TotalTime>
  <Words>1010</Words>
  <Application>Microsoft Office PowerPoint</Application>
  <PresentationFormat>Předvádění na obrazovce (4:3)</PresentationFormat>
  <Paragraphs>144</Paragraphs>
  <Slides>21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HRY</cp:lastModifiedBy>
  <cp:revision>96</cp:revision>
  <dcterms:created xsi:type="dcterms:W3CDTF">2012-09-03T09:18:06Z</dcterms:created>
  <dcterms:modified xsi:type="dcterms:W3CDTF">2013-07-31T09:32:50Z</dcterms:modified>
</cp:coreProperties>
</file>