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58" r:id="rId2"/>
    <p:sldId id="257" r:id="rId3"/>
    <p:sldId id="256" r:id="rId4"/>
    <p:sldId id="274" r:id="rId5"/>
    <p:sldId id="276" r:id="rId6"/>
    <p:sldId id="273" r:id="rId7"/>
    <p:sldId id="279" r:id="rId8"/>
    <p:sldId id="275" r:id="rId9"/>
    <p:sldId id="271" r:id="rId10"/>
    <p:sldId id="259" r:id="rId11"/>
    <p:sldId id="263" r:id="rId12"/>
    <p:sldId id="277" r:id="rId13"/>
    <p:sldId id="267" r:id="rId14"/>
    <p:sldId id="272" r:id="rId15"/>
    <p:sldId id="283" r:id="rId16"/>
    <p:sldId id="284" r:id="rId17"/>
    <p:sldId id="285" r:id="rId18"/>
    <p:sldId id="286" r:id="rId19"/>
    <p:sldId id="270" r:id="rId20"/>
  </p:sldIdLst>
  <p:sldSz cx="9144000" cy="6858000" type="screen4x3"/>
  <p:notesSz cx="6794500" cy="9931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8" autoAdjust="0"/>
    <p:restoredTop sz="94660"/>
  </p:normalViewPr>
  <p:slideViewPr>
    <p:cSldViewPr>
      <p:cViewPr varScale="1">
        <p:scale>
          <a:sx n="107" d="100"/>
          <a:sy n="107" d="100"/>
        </p:scale>
        <p:origin x="-17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E3E84F9-EE75-4964-9C87-9D3D83AAFDEC}" type="datetimeFigureOut">
              <a:rPr lang="cs-CZ"/>
              <a:pPr>
                <a:defRPr/>
              </a:pPr>
              <a:t>10.4.2013</a:t>
            </a:fld>
            <a:endParaRPr lang="cs-CZ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3FAF2E2-3D84-41B8-84E2-B97469A966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1EEC4E8-BAC4-4593-80B1-4BF55A00DEDD}" type="datetimeFigureOut">
              <a:rPr lang="cs-CZ"/>
              <a:pPr>
                <a:defRPr/>
              </a:pPr>
              <a:t>10.4.2013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CD839A4-E643-4441-A5F6-95D796A910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567E4-5003-4663-A6F3-87FA26758964}" type="datetimeFigureOut">
              <a:rPr lang="cs-CZ"/>
              <a:pPr>
                <a:defRPr/>
              </a:pPr>
              <a:t>10.4.2013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038BD-BC4E-4170-9013-B9321BDB00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6424F-2986-47CF-A240-4FEA1852E184}" type="datetimeFigureOut">
              <a:rPr lang="cs-CZ"/>
              <a:pPr>
                <a:defRPr/>
              </a:pPr>
              <a:t>10.4.2013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5A9FF-E918-4F06-9601-54CE31CB7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ABC5-8514-4598-B917-2B87EC956632}" type="datetimeFigureOut">
              <a:rPr lang="cs-CZ"/>
              <a:pPr>
                <a:defRPr/>
              </a:pPr>
              <a:t>10.4.2013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E64BB-35A8-437D-AC9D-08C35DAB13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350D00-9F63-4E13-AFB9-02A1B5DBA168}" type="datetimeFigureOut">
              <a:rPr lang="cs-CZ"/>
              <a:pPr>
                <a:defRPr/>
              </a:pPr>
              <a:t>10.4.2013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DF3B88-3A11-4288-9D21-57E3328BC0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5BDD15-F1D2-4262-9B39-48DD90E1E416}" type="datetimeFigureOut">
              <a:rPr lang="cs-CZ"/>
              <a:pPr>
                <a:defRPr/>
              </a:pPr>
              <a:t>10.4.2013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880DB8-FFF4-4AA7-9493-D7C6BDF8ED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DC26B3-B2B2-4414-B237-DFAD7A047DA9}" type="datetimeFigureOut">
              <a:rPr lang="cs-CZ"/>
              <a:pPr>
                <a:defRPr/>
              </a:pPr>
              <a:t>10.4.2013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4FB555-E3D4-43B6-B118-035AB47FA5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B6E59F-FEB2-4F3E-B7EF-2D1E2D0FBC78}" type="datetimeFigureOut">
              <a:rPr lang="cs-CZ"/>
              <a:pPr>
                <a:defRPr/>
              </a:pPr>
              <a:t>10.4.2013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27374C-D74D-4CED-8B1C-779A472D73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065C3-1588-4B9A-9ED9-A4A57A0DAF80}" type="datetimeFigureOut">
              <a:rPr lang="cs-CZ"/>
              <a:pPr>
                <a:defRPr/>
              </a:pPr>
              <a:t>10.4.2013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3B73F-5B7B-42B5-A825-505A37470A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E9434B-F8F5-428C-B2F7-B26685D0967B}" type="datetimeFigureOut">
              <a:rPr lang="cs-CZ"/>
              <a:pPr>
                <a:defRPr/>
              </a:pPr>
              <a:t>10.4.2013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C01224-4BD1-403C-96CB-70612EACC4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1CD56A0-0DBB-45FE-ACC3-5F94123B687B}" type="datetimeFigureOut">
              <a:rPr lang="cs-CZ"/>
              <a:pPr>
                <a:defRPr/>
              </a:pPr>
              <a:t>10.4.2013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CF1A084-F053-4D96-AEC5-66B9720E5F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45CE938-8E76-4DA9-95DE-3C8F52BF5749}" type="datetimeFigureOut">
              <a:rPr lang="cs-CZ"/>
              <a:pPr>
                <a:defRPr/>
              </a:pPr>
              <a:t>10.4.2013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5E1336F-2D62-4E98-B7E1-EE7707235C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3" r:id="rId3"/>
    <p:sldLayoutId id="2147483674" r:id="rId4"/>
    <p:sldLayoutId id="2147483675" r:id="rId5"/>
    <p:sldLayoutId id="2147483676" r:id="rId6"/>
    <p:sldLayoutId id="2147483669" r:id="rId7"/>
    <p:sldLayoutId id="2147483677" r:id="rId8"/>
    <p:sldLayoutId id="2147483678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FDDI_Concentrator.jpeg" TargetMode="External"/><Relationship Id="rId2" Type="http://schemas.openxmlformats.org/officeDocument/2006/relationships/hyperlink" Target="http://commons.wikimedia.org/wiki/File:Token_ring.pn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sp>
        <p:nvSpPr>
          <p:cNvPr id="14373" name="Rectangle 3"/>
          <p:cNvSpPr>
            <a:spLocks noChangeArrowheads="1"/>
          </p:cNvSpPr>
          <p:nvPr/>
        </p:nvSpPr>
        <p:spPr bwMode="auto">
          <a:xfrm>
            <a:off x="0" y="1557338"/>
            <a:ext cx="4321175" cy="143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 b="1">
                <a:cs typeface="Arial" charset="0"/>
              </a:rPr>
              <a:t>„</a:t>
            </a:r>
            <a:r>
              <a:rPr lang="cs-CZ" sz="1400" b="1">
                <a:latin typeface="Trebuchet MS" pitchFamily="34" charset="0"/>
                <a:ea typeface="Times New Roman" pitchFamily="18" charset="0"/>
                <a:cs typeface="Arial" charset="0"/>
              </a:rPr>
              <a:t>EU peníze školám“</a:t>
            </a:r>
            <a:endParaRPr lang="cs-CZ" sz="6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cs-CZ" sz="1400" b="1">
                <a:latin typeface="Trebuchet MS" pitchFamily="34" charset="0"/>
                <a:ea typeface="Times New Roman" pitchFamily="18" charset="0"/>
                <a:cs typeface="Arial" charset="0"/>
              </a:rPr>
              <a:t>Projekt DIGIT – digitalizace výuky na ISŠTE Sokolov</a:t>
            </a:r>
            <a:endParaRPr lang="cs-CZ" sz="600">
              <a:ea typeface="Times New Roman" pitchFamily="18" charset="0"/>
              <a:cs typeface="Arial" charset="0"/>
            </a:endParaRPr>
          </a:p>
          <a:p>
            <a:pPr eaLnBrk="0" hangingPunct="0"/>
            <a:endParaRPr lang="cs-CZ" sz="1400" b="1">
              <a:latin typeface="Trebuchet MS" pitchFamily="34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cs-CZ" sz="1400" b="1">
                <a:latin typeface="Trebuchet MS" pitchFamily="34" charset="0"/>
                <a:ea typeface="Times New Roman" pitchFamily="18" charset="0"/>
                <a:cs typeface="Arial" charset="0"/>
              </a:rPr>
              <a:t>reg.č. CZ.1.07/1.5.00/34.0496</a:t>
            </a:r>
            <a:endParaRPr lang="cs-CZ" sz="600">
              <a:ea typeface="Times New Roman" pitchFamily="18" charset="0"/>
              <a:cs typeface="Arial" charset="0"/>
            </a:endParaRPr>
          </a:p>
          <a:p>
            <a:pPr eaLnBrk="0" hangingPunct="0"/>
            <a:endParaRPr lang="cs-CZ">
              <a:ea typeface="Times New Roman" pitchFamily="18" charset="0"/>
              <a:cs typeface="Arial" charset="0"/>
            </a:endParaRPr>
          </a:p>
        </p:txBody>
      </p:sp>
      <p:pic>
        <p:nvPicPr>
          <p:cNvPr id="14374" name="Obrázek 2" descr="OPVK_hor_zakladni_logolink_CB_cz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39481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067944" y="1340768"/>
          <a:ext cx="4824536" cy="4225485"/>
        </p:xfrm>
        <a:graphic>
          <a:graphicData uri="http://schemas.openxmlformats.org/drawingml/2006/table">
            <a:tbl>
              <a:tblPr/>
              <a:tblGrid>
                <a:gridCol w="2232248"/>
                <a:gridCol w="2592288"/>
              </a:tblGrid>
              <a:tr h="433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latin typeface="Trebuchet MS" pitchFamily="34" charset="0"/>
                          <a:ea typeface="Calibri"/>
                          <a:cs typeface="Times New Roman"/>
                        </a:rPr>
                        <a:t>III/2 Inovace a zkvalitnění výuky prostřednictvím ICT</a:t>
                      </a:r>
                      <a:endParaRPr lang="cs-CZ" sz="12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43932" marR="43932" marT="8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latin typeface="Trebuchet MS" pitchFamily="34" charset="0"/>
                          <a:ea typeface="Calibri"/>
                          <a:cs typeface="Times New Roman"/>
                        </a:rPr>
                        <a:t>VY_32_INOVACE_1_3_02</a:t>
                      </a:r>
                      <a:endParaRPr lang="cs-CZ" sz="12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43932" marR="43932" marT="8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latin typeface="Trebuchet MS" pitchFamily="34" charset="0"/>
                          <a:ea typeface="Calibri"/>
                          <a:cs typeface="Times New Roman"/>
                        </a:rPr>
                        <a:t>Název vzdělávacího materiálu</a:t>
                      </a:r>
                      <a:endParaRPr lang="cs-CZ" sz="12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43932" marR="43932" marT="8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latin typeface="Trebuchet MS" pitchFamily="34" charset="0"/>
                          <a:ea typeface="Calibri"/>
                          <a:cs typeface="Times New Roman"/>
                        </a:rPr>
                        <a:t>Síťové technologie</a:t>
                      </a:r>
                    </a:p>
                  </a:txBody>
                  <a:tcPr marL="43932" marR="43932" marT="8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latin typeface="Trebuchet MS" pitchFamily="34" charset="0"/>
                          <a:ea typeface="Calibri"/>
                          <a:cs typeface="Times New Roman"/>
                        </a:rPr>
                        <a:t>Jméno autora</a:t>
                      </a:r>
                      <a:endParaRPr lang="cs-CZ" sz="12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43932" marR="43932" marT="8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latin typeface="Trebuchet MS" pitchFamily="34" charset="0"/>
                          <a:ea typeface="Calibri"/>
                          <a:cs typeface="Times New Roman"/>
                        </a:rPr>
                        <a:t>Ing. Bulka Josef</a:t>
                      </a:r>
                    </a:p>
                  </a:txBody>
                  <a:tcPr marL="43932" marR="43932" marT="8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latin typeface="Trebuchet MS" pitchFamily="34" charset="0"/>
                          <a:ea typeface="Calibri"/>
                          <a:cs typeface="Times New Roman"/>
                        </a:rPr>
                        <a:t>Tématická oblast</a:t>
                      </a:r>
                      <a:endParaRPr lang="cs-CZ" sz="12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43932" marR="43932" marT="8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latin typeface="Trebuchet MS" pitchFamily="34" charset="0"/>
                          <a:ea typeface="Calibri"/>
                          <a:cs typeface="Times New Roman"/>
                        </a:rPr>
                        <a:t>Počítačové sítě a internet</a:t>
                      </a:r>
                    </a:p>
                  </a:txBody>
                  <a:tcPr marL="43932" marR="43932" marT="8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latin typeface="Trebuchet MS" pitchFamily="34" charset="0"/>
                          <a:ea typeface="Calibri"/>
                          <a:cs typeface="Times New Roman"/>
                        </a:rPr>
                        <a:t>Vzdělávací obor</a:t>
                      </a:r>
                      <a:endParaRPr lang="cs-CZ" sz="12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43932" marR="43932" marT="8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latin typeface="Trebuchet MS" pitchFamily="34" charset="0"/>
                          <a:ea typeface="Calibri"/>
                          <a:cs typeface="Times New Roman"/>
                        </a:rPr>
                        <a:t>Všechny obory školy</a:t>
                      </a:r>
                    </a:p>
                  </a:txBody>
                  <a:tcPr marL="43932" marR="43932" marT="8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latin typeface="Trebuchet MS" pitchFamily="34" charset="0"/>
                          <a:ea typeface="Calibri"/>
                          <a:cs typeface="Times New Roman"/>
                        </a:rPr>
                        <a:t>Předmět</a:t>
                      </a:r>
                      <a:endParaRPr lang="cs-CZ" sz="12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43932" marR="43932" marT="8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latin typeface="Trebuchet MS" pitchFamily="34" charset="0"/>
                          <a:ea typeface="Calibri"/>
                          <a:cs typeface="Times New Roman"/>
                        </a:rPr>
                        <a:t>Informační a komunikační technologie</a:t>
                      </a:r>
                    </a:p>
                  </a:txBody>
                  <a:tcPr marL="43932" marR="43932" marT="8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latin typeface="Trebuchet MS" pitchFamily="34" charset="0"/>
                          <a:ea typeface="Calibri"/>
                          <a:cs typeface="Times New Roman"/>
                        </a:rPr>
                        <a:t>Ročník</a:t>
                      </a:r>
                      <a:endParaRPr lang="cs-CZ" sz="12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43932" marR="43932" marT="8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latin typeface="Trebuchet MS" pitchFamily="34" charset="0"/>
                          <a:ea typeface="Calibri"/>
                          <a:cs typeface="Times New Roman"/>
                        </a:rPr>
                        <a:t>1. a 2. </a:t>
                      </a:r>
                    </a:p>
                  </a:txBody>
                  <a:tcPr marL="43932" marR="43932" marT="8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latin typeface="Trebuchet MS" pitchFamily="34" charset="0"/>
                          <a:ea typeface="Calibri"/>
                          <a:cs typeface="Times New Roman"/>
                        </a:rPr>
                        <a:t>Rozvíjené klíčové kompetence</a:t>
                      </a:r>
                      <a:endParaRPr lang="cs-CZ" sz="12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43932" marR="43932" marT="8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latin typeface="Trebuchet MS" pitchFamily="34" charset="0"/>
                          <a:ea typeface="Calibri"/>
                          <a:cs typeface="Times New Roman"/>
                        </a:rPr>
                        <a:t>Kompetence k učení, řešení </a:t>
                      </a:r>
                      <a:r>
                        <a:rPr lang="cs-CZ" sz="1200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  <a:t>problému, komunikativní</a:t>
                      </a:r>
                      <a:r>
                        <a:rPr lang="cs-CZ" sz="1200" dirty="0">
                          <a:latin typeface="Trebuchet MS" pitchFamily="34" charset="0"/>
                          <a:ea typeface="Calibri"/>
                          <a:cs typeface="Times New Roman"/>
                        </a:rPr>
                        <a:t>, pracovní, personální </a:t>
                      </a:r>
                      <a:r>
                        <a:rPr lang="cs-CZ" sz="1200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cs-CZ" sz="1200" dirty="0">
                          <a:latin typeface="Trebuchet MS" pitchFamily="34" charset="0"/>
                          <a:ea typeface="Calibri"/>
                          <a:cs typeface="Times New Roman"/>
                        </a:rPr>
                        <a:t>sociální </a:t>
                      </a:r>
                      <a:r>
                        <a:rPr lang="cs-CZ" sz="1200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  <a:t>.</a:t>
                      </a:r>
                      <a:endParaRPr lang="cs-CZ" sz="12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43932" marR="43932" marT="8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latin typeface="Trebuchet MS" pitchFamily="34" charset="0"/>
                          <a:ea typeface="Calibri"/>
                          <a:cs typeface="Times New Roman"/>
                        </a:rPr>
                        <a:t>Průřezové téma</a:t>
                      </a:r>
                      <a:endParaRPr lang="cs-CZ" sz="12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43932" marR="43932" marT="8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latin typeface="Trebuchet MS" pitchFamily="34" charset="0"/>
                          <a:ea typeface="Calibri"/>
                          <a:cs typeface="Times New Roman"/>
                        </a:rPr>
                        <a:t>Informační a komunikační technologie, Člověk a svět práce, Člověk a životní prostředí, Občan </a:t>
                      </a:r>
                      <a:r>
                        <a:rPr lang="cs-CZ" sz="1200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  <a:t/>
                      </a:r>
                      <a:br>
                        <a:rPr lang="cs-CZ" sz="1200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</a:br>
                      <a:r>
                        <a:rPr lang="cs-CZ" sz="1200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  <a:t>v </a:t>
                      </a:r>
                      <a:r>
                        <a:rPr lang="cs-CZ" sz="1200" dirty="0">
                          <a:latin typeface="Trebuchet MS" pitchFamily="34" charset="0"/>
                          <a:ea typeface="Calibri"/>
                          <a:cs typeface="Times New Roman"/>
                        </a:rPr>
                        <a:t>demokratické společnosti.</a:t>
                      </a:r>
                    </a:p>
                  </a:txBody>
                  <a:tcPr marL="43932" marR="43932" marT="8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http://upload.wikimedia.org/wikipedia/commons/2/2f/FDDI_Concentrator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084763"/>
            <a:ext cx="4405313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107950" y="115888"/>
            <a:ext cx="8856663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3200" b="1" i="1" dirty="0">
                <a:solidFill>
                  <a:srgbClr val="C00000"/>
                </a:solidFill>
                <a:latin typeface="Trebuchet MS" pitchFamily="34" charset="0"/>
              </a:rPr>
              <a:t>FDDI (Fiber Distributed Data Interface)</a:t>
            </a:r>
            <a:endParaRPr lang="cs-CZ" sz="3200" b="1" i="1" dirty="0">
              <a:solidFill>
                <a:srgbClr val="C00000"/>
              </a:solidFill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 smtClean="0"/>
              <a:t>Vysokorychlostní </a:t>
            </a:r>
            <a:r>
              <a:rPr lang="cs-CZ" sz="2800" dirty="0"/>
              <a:t>přenosová technologie využívající jako přenosové médium optická </a:t>
            </a:r>
            <a:r>
              <a:rPr lang="cs-CZ" sz="2800" dirty="0" smtClean="0"/>
              <a:t>vlákna.</a:t>
            </a:r>
            <a:endParaRPr lang="cs-CZ" sz="2800" dirty="0"/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/>
              <a:t>T</a:t>
            </a:r>
            <a:r>
              <a:rPr lang="cs-CZ" sz="2800" dirty="0" smtClean="0"/>
              <a:t>opologie </a:t>
            </a:r>
            <a:r>
              <a:rPr lang="cs-CZ" sz="2800" dirty="0"/>
              <a:t>sítě je </a:t>
            </a:r>
            <a:r>
              <a:rPr lang="cs-CZ" sz="2800" dirty="0" smtClean="0"/>
              <a:t>kruhová.</a:t>
            </a:r>
            <a:endParaRPr lang="cs-CZ" sz="2800" dirty="0"/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 smtClean="0"/>
              <a:t>Přístupová </a:t>
            </a:r>
            <a:r>
              <a:rPr lang="cs-CZ" sz="2800" dirty="0"/>
              <a:t>metoda je založena na odevzdávání </a:t>
            </a:r>
            <a:r>
              <a:rPr lang="cs-CZ" sz="2800" dirty="0" err="1"/>
              <a:t>tokenu</a:t>
            </a:r>
            <a:r>
              <a:rPr lang="cs-CZ" sz="2800" dirty="0"/>
              <a:t> a dosahovaná rychlost představuje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100 </a:t>
            </a:r>
            <a:r>
              <a:rPr lang="cs-CZ" sz="2800" dirty="0" err="1" smtClean="0"/>
              <a:t>Mb</a:t>
            </a:r>
            <a:r>
              <a:rPr lang="cs-CZ" sz="2800" dirty="0" smtClean="0"/>
              <a:t>/s.</a:t>
            </a:r>
            <a:endParaRPr lang="cs-CZ" sz="2800" dirty="0"/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/>
              <a:t>K</a:t>
            </a:r>
            <a:r>
              <a:rPr lang="cs-CZ" sz="2800" dirty="0" smtClean="0"/>
              <a:t>ruh</a:t>
            </a:r>
            <a:r>
              <a:rPr lang="cs-CZ" sz="2800" dirty="0"/>
              <a:t>, do kterého jsou stanice připojeny, může mít obvod až 200 km a obsahovat 500 </a:t>
            </a:r>
            <a:r>
              <a:rPr lang="cs-CZ" sz="2800" dirty="0" smtClean="0"/>
              <a:t>uzlů.</a:t>
            </a:r>
            <a:endParaRPr lang="cs-CZ" sz="2800" dirty="0"/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/>
              <a:t>D</a:t>
            </a:r>
            <a:r>
              <a:rPr lang="cs-CZ" sz="2800" dirty="0" smtClean="0"/>
              <a:t>isponuje </a:t>
            </a:r>
            <a:r>
              <a:rPr lang="cs-CZ" sz="2800" dirty="0"/>
              <a:t>kromě hlavního okruhu i záložním, který se využívá v případě </a:t>
            </a:r>
            <a:r>
              <a:rPr lang="cs-CZ" sz="2800" dirty="0" smtClean="0"/>
              <a:t>poruchy.  </a:t>
            </a:r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331640" y="620688"/>
            <a:ext cx="6552727" cy="108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Pracovní list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2420938"/>
            <a:ext cx="403225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-98425"/>
            <a:ext cx="8964613" cy="6554788"/>
          </a:xfrm>
          <a:prstGeom prst="rect">
            <a:avLst/>
          </a:prstGeom>
          <a:noFill/>
        </p:spPr>
        <p:txBody>
          <a:bodyPr anchor="ctr" anchorCtr="1">
            <a:spAutoFit/>
          </a:bodyPr>
          <a:lstStyle/>
          <a:p>
            <a:pPr algn="just">
              <a:defRPr/>
            </a:pPr>
            <a:r>
              <a:rPr lang="cs-CZ" sz="2800" dirty="0">
                <a:latin typeface="Trebuchet MS" pitchFamily="34" charset="0"/>
              </a:rPr>
              <a:t>Nejpoužívanějším síťovým standardem je standard </a:t>
            </a:r>
            <a:r>
              <a:rPr lang="cs-CZ" sz="2800" dirty="0" err="1">
                <a:latin typeface="Trebuchet MS" pitchFamily="34" charset="0"/>
              </a:rPr>
              <a:t>Ethernet</a:t>
            </a:r>
            <a:r>
              <a:rPr lang="cs-CZ" sz="2800" dirty="0">
                <a:latin typeface="Trebuchet MS" pitchFamily="34" charset="0"/>
              </a:rPr>
              <a:t> (IEEE 802.3). Seznamte se s následujícími standardy a pokuste </a:t>
            </a:r>
            <a:r>
              <a:rPr lang="cs-CZ" sz="2800" dirty="0" smtClean="0">
                <a:latin typeface="Trebuchet MS" pitchFamily="34" charset="0"/>
              </a:rPr>
              <a:t>se </a:t>
            </a:r>
            <a:r>
              <a:rPr lang="cs-CZ" sz="2800" dirty="0">
                <a:latin typeface="Trebuchet MS" pitchFamily="34" charset="0"/>
              </a:rPr>
              <a:t>o jejich vzájemné srovnání:</a:t>
            </a:r>
          </a:p>
          <a:p>
            <a:pPr algn="just">
              <a:defRPr/>
            </a:pPr>
            <a:endParaRPr lang="cs-CZ" sz="2800" dirty="0">
              <a:latin typeface="Trebuchet MS" pitchFamily="34" charset="0"/>
            </a:endParaRPr>
          </a:p>
          <a:p>
            <a:pPr marL="1428750" lvl="2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10 Base-2</a:t>
            </a:r>
          </a:p>
          <a:p>
            <a:pPr marL="1428750" lvl="2" indent="-514350" algn="just">
              <a:buFont typeface="+mj-lt"/>
              <a:buAutoNum type="alphaLcParenR"/>
              <a:defRPr/>
            </a:pPr>
            <a:r>
              <a:rPr lang="cs-CZ" sz="2800" dirty="0" smtClean="0">
                <a:latin typeface="Trebuchet MS" pitchFamily="34" charset="0"/>
              </a:rPr>
              <a:t>100 </a:t>
            </a:r>
            <a:r>
              <a:rPr lang="cs-CZ" sz="2800" dirty="0">
                <a:latin typeface="Trebuchet MS" pitchFamily="34" charset="0"/>
              </a:rPr>
              <a:t>Base T</a:t>
            </a:r>
          </a:p>
          <a:p>
            <a:pPr marL="1428750" lvl="2" indent="-514350" algn="just">
              <a:buFont typeface="+mj-lt"/>
              <a:buAutoNum type="alphaLcParenR"/>
              <a:defRPr/>
            </a:pPr>
            <a:r>
              <a:rPr lang="cs-CZ" sz="2800" dirty="0" smtClean="0">
                <a:latin typeface="Trebuchet MS" pitchFamily="34" charset="0"/>
              </a:rPr>
              <a:t>1 000 </a:t>
            </a:r>
            <a:r>
              <a:rPr lang="cs-CZ" sz="2800" dirty="0">
                <a:latin typeface="Trebuchet MS" pitchFamily="34" charset="0"/>
              </a:rPr>
              <a:t>Base T</a:t>
            </a:r>
          </a:p>
          <a:p>
            <a:pPr marL="1428750" lvl="2" indent="-514350" algn="just">
              <a:buFont typeface="+mj-lt"/>
              <a:buAutoNum type="alphaLcParenR"/>
              <a:defRPr/>
            </a:pPr>
            <a:r>
              <a:rPr lang="cs-CZ" sz="2800" dirty="0" smtClean="0">
                <a:latin typeface="Trebuchet MS" pitchFamily="34" charset="0"/>
              </a:rPr>
              <a:t>10 G </a:t>
            </a:r>
            <a:r>
              <a:rPr lang="cs-CZ" sz="2800" dirty="0">
                <a:latin typeface="Trebuchet MS" pitchFamily="34" charset="0"/>
              </a:rPr>
              <a:t>Base</a:t>
            </a:r>
          </a:p>
          <a:p>
            <a:pPr marL="514350" indent="-514350" algn="just">
              <a:defRPr/>
            </a:pP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Jaké byly nebo jsou přenosové rychlosti, jaký byl dosah jednotlivých segmentů sítě, jaké pasivní prvky </a:t>
            </a:r>
            <a:r>
              <a:rPr lang="cs-CZ" sz="2800" dirty="0" smtClean="0">
                <a:latin typeface="Trebuchet MS" pitchFamily="34" charset="0"/>
              </a:rPr>
              <a:t>tvořily </a:t>
            </a:r>
            <a:r>
              <a:rPr lang="cs-CZ" sz="2800" dirty="0">
                <a:latin typeface="Trebuchet MS" pitchFamily="34" charset="0"/>
              </a:rPr>
              <a:t>nebo tvoří tyto sítě?</a:t>
            </a:r>
          </a:p>
          <a:p>
            <a:pPr marL="1885950" lvl="3" indent="-514350" algn="just">
              <a:defRPr/>
            </a:pPr>
            <a:endParaRPr lang="cs-CZ" sz="2800" dirty="0">
              <a:latin typeface="Trebuchet MS" pitchFamily="34" charset="0"/>
            </a:endParaRPr>
          </a:p>
          <a:p>
            <a:pPr>
              <a:defRPr/>
            </a:pPr>
            <a:endParaRPr lang="cs-CZ" sz="2800" dirty="0">
              <a:latin typeface="Trebuchet MS" pitchFamily="34" charset="0"/>
            </a:endParaRPr>
          </a:p>
          <a:p>
            <a:pPr marL="971550" lvl="1" indent="-514350">
              <a:defRPr/>
            </a:pPr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57536" y="907529"/>
            <a:ext cx="778450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Test a ověření znalostí</a:t>
            </a:r>
            <a:endParaRPr lang="cs-CZ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6450" y="3643313"/>
            <a:ext cx="2700338" cy="230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ovéPole 1"/>
          <p:cNvSpPr txBox="1">
            <a:spLocks noChangeArrowheads="1"/>
          </p:cNvSpPr>
          <p:nvPr/>
        </p:nvSpPr>
        <p:spPr bwMode="auto">
          <a:xfrm>
            <a:off x="179388" y="620713"/>
            <a:ext cx="8856662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Lucida Sans Unicode" pitchFamily="34" charset="0"/>
              <a:buAutoNum type="arabicPeriod"/>
            </a:pPr>
            <a:r>
              <a:rPr lang="cs-CZ" sz="2800" dirty="0">
                <a:latin typeface="Trebuchet MS" pitchFamily="34" charset="0"/>
              </a:rPr>
              <a:t>Síťová architektura pracující v základním pásmu (Base), původně vyvinutá jako vlastní síť společnosti </a:t>
            </a:r>
            <a:r>
              <a:rPr lang="cs-CZ" sz="2800" dirty="0" err="1">
                <a:latin typeface="Trebuchet MS" pitchFamily="34" charset="0"/>
              </a:rPr>
              <a:t>Datapoint</a:t>
            </a: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800" dirty="0" err="1" smtClean="0">
                <a:latin typeface="Trebuchet MS" pitchFamily="34" charset="0"/>
              </a:rPr>
              <a:t>Corporation</a:t>
            </a:r>
            <a:r>
              <a:rPr lang="cs-CZ" sz="2800" dirty="0" smtClean="0">
                <a:latin typeface="Trebuchet MS" pitchFamily="34" charset="0"/>
              </a:rPr>
              <a:t> </a:t>
            </a:r>
            <a:r>
              <a:rPr lang="cs-CZ" sz="2800" dirty="0">
                <a:latin typeface="Trebuchet MS" pitchFamily="34" charset="0"/>
              </a:rPr>
              <a:t>s přenosovou rychlostí 2,5 </a:t>
            </a:r>
            <a:r>
              <a:rPr lang="cs-CZ" sz="2800" dirty="0" err="1">
                <a:latin typeface="Trebuchet MS" pitchFamily="34" charset="0"/>
              </a:rPr>
              <a:t>Mb</a:t>
            </a:r>
            <a:r>
              <a:rPr lang="cs-CZ" sz="2800" dirty="0">
                <a:latin typeface="Trebuchet MS" pitchFamily="34" charset="0"/>
              </a:rPr>
              <a:t>/s (ve verzi Plus </a:t>
            </a:r>
            <a:r>
              <a:rPr lang="cs-CZ" sz="2800" dirty="0" smtClean="0">
                <a:latin typeface="Trebuchet MS" pitchFamily="34" charset="0"/>
              </a:rPr>
              <a:t>20 </a:t>
            </a:r>
            <a:r>
              <a:rPr lang="cs-CZ" sz="2800" dirty="0" err="1" smtClean="0">
                <a:latin typeface="Trebuchet MS" pitchFamily="34" charset="0"/>
              </a:rPr>
              <a:t>Mps</a:t>
            </a:r>
            <a:r>
              <a:rPr lang="cs-CZ" sz="2800" dirty="0" smtClean="0">
                <a:latin typeface="Trebuchet MS" pitchFamily="34" charset="0"/>
              </a:rPr>
              <a:t>) se nazývá?</a:t>
            </a:r>
            <a:endParaRPr lang="cs-CZ" sz="2800" dirty="0">
              <a:latin typeface="Trebuchet MS" pitchFamily="34" charset="0"/>
            </a:endParaRPr>
          </a:p>
          <a:p>
            <a:pPr marL="342900" indent="-342900" algn="just">
              <a:buFont typeface="Lucida Sans Unicode" pitchFamily="34" charset="0"/>
              <a:buAutoNum type="arabicPeriod"/>
            </a:pP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dirty="0" err="1">
                <a:latin typeface="Trebuchet MS" pitchFamily="34" charset="0"/>
              </a:rPr>
              <a:t>Ethernet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dirty="0" err="1">
                <a:latin typeface="Trebuchet MS" pitchFamily="34" charset="0"/>
              </a:rPr>
              <a:t>Token</a:t>
            </a:r>
            <a:r>
              <a:rPr lang="cs-CZ" sz="2800" dirty="0">
                <a:latin typeface="Trebuchet MS" pitchFamily="34" charset="0"/>
              </a:rPr>
              <a:t> Ring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b="1" dirty="0" err="1">
                <a:latin typeface="Trebuchet MS" pitchFamily="34" charset="0"/>
              </a:rPr>
              <a:t>ArcNet</a:t>
            </a:r>
            <a:endParaRPr lang="cs-CZ" sz="2800" b="1" dirty="0">
              <a:latin typeface="Trebuchet MS" pitchFamily="34" charset="0"/>
            </a:endParaRP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dirty="0">
                <a:latin typeface="Trebuchet MS" pitchFamily="34" charset="0"/>
              </a:rPr>
              <a:t>FDDI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ovéPole 1"/>
          <p:cNvSpPr txBox="1">
            <a:spLocks noChangeArrowheads="1"/>
          </p:cNvSpPr>
          <p:nvPr/>
        </p:nvSpPr>
        <p:spPr bwMode="auto">
          <a:xfrm>
            <a:off x="250825" y="620713"/>
            <a:ext cx="8785225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Font typeface="Lucida Sans Unicode" pitchFamily="34" charset="0"/>
              <a:buAutoNum type="arabicPeriod" startAt="2"/>
            </a:pPr>
            <a:r>
              <a:rPr lang="cs-CZ" sz="2800" dirty="0">
                <a:latin typeface="Trebuchet MS" pitchFamily="34" charset="0"/>
              </a:rPr>
              <a:t>Síť </a:t>
            </a:r>
            <a:r>
              <a:rPr lang="cs-CZ" sz="2800" dirty="0" err="1">
                <a:latin typeface="Trebuchet MS" pitchFamily="34" charset="0"/>
              </a:rPr>
              <a:t>ArcNet</a:t>
            </a:r>
            <a:r>
              <a:rPr lang="cs-CZ" sz="2800" dirty="0">
                <a:latin typeface="Trebuchet MS" pitchFamily="34" charset="0"/>
              </a:rPr>
              <a:t> mohla mít obecně </a:t>
            </a:r>
            <a:r>
              <a:rPr lang="cs-CZ" sz="2800" dirty="0" smtClean="0">
                <a:latin typeface="Trebuchet MS" pitchFamily="34" charset="0"/>
              </a:rPr>
              <a:t>maximálně?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dirty="0">
                <a:latin typeface="Trebuchet MS" pitchFamily="34" charset="0"/>
              </a:rPr>
              <a:t>10 uzlů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b="1" dirty="0">
                <a:latin typeface="Trebuchet MS" pitchFamily="34" charset="0"/>
              </a:rPr>
              <a:t>255 uzlů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2 000 </a:t>
            </a:r>
            <a:r>
              <a:rPr lang="cs-CZ" sz="2800" dirty="0">
                <a:latin typeface="Trebuchet MS" pitchFamily="34" charset="0"/>
              </a:rPr>
              <a:t>uzlů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dirty="0">
                <a:latin typeface="Trebuchet MS" pitchFamily="34" charset="0"/>
              </a:rPr>
              <a:t>n</a:t>
            </a:r>
            <a:r>
              <a:rPr lang="cs-CZ" sz="2800" dirty="0" smtClean="0">
                <a:latin typeface="Trebuchet MS" pitchFamily="34" charset="0"/>
              </a:rPr>
              <a:t>ebyla </a:t>
            </a:r>
            <a:r>
              <a:rPr lang="cs-CZ" sz="2800" dirty="0">
                <a:latin typeface="Trebuchet MS" pitchFamily="34" charset="0"/>
              </a:rPr>
              <a:t>omezena v počtu uzlů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Lucida Sans Unicode" pitchFamily="34" charset="0"/>
              <a:buAutoNum type="arabicPeriod" startAt="3"/>
            </a:pPr>
            <a:r>
              <a:rPr lang="cs-CZ" sz="2800" dirty="0">
                <a:latin typeface="Trebuchet MS" pitchFamily="34" charset="0"/>
              </a:rPr>
              <a:t>Síť </a:t>
            </a:r>
            <a:r>
              <a:rPr lang="cs-CZ" sz="2800" dirty="0" err="1">
                <a:latin typeface="Trebuchet MS" pitchFamily="34" charset="0"/>
              </a:rPr>
              <a:t>ArcNet</a:t>
            </a:r>
            <a:r>
              <a:rPr lang="cs-CZ" sz="2800" dirty="0">
                <a:latin typeface="Trebuchet MS" pitchFamily="34" charset="0"/>
              </a:rPr>
              <a:t> mohla mít, při použití UTP kabelu </a:t>
            </a:r>
            <a:r>
              <a:rPr lang="cs-CZ" sz="2800" dirty="0" smtClean="0">
                <a:latin typeface="Trebuchet MS" pitchFamily="34" charset="0"/>
              </a:rPr>
              <a:t/>
            </a:r>
            <a:br>
              <a:rPr lang="cs-CZ" sz="2800" dirty="0" smtClean="0">
                <a:latin typeface="Trebuchet MS" pitchFamily="34" charset="0"/>
              </a:rPr>
            </a:br>
            <a:r>
              <a:rPr lang="cs-CZ" sz="2800" dirty="0" smtClean="0">
                <a:latin typeface="Trebuchet MS" pitchFamily="34" charset="0"/>
              </a:rPr>
              <a:t>v </a:t>
            </a:r>
            <a:r>
              <a:rPr lang="cs-CZ" sz="2800" dirty="0">
                <a:latin typeface="Trebuchet MS" pitchFamily="34" charset="0"/>
              </a:rPr>
              <a:t>řadě, </a:t>
            </a:r>
            <a:r>
              <a:rPr lang="cs-CZ" sz="2800" dirty="0" smtClean="0">
                <a:latin typeface="Trebuchet MS" pitchFamily="34" charset="0"/>
              </a:rPr>
              <a:t>maximálně?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b="1" dirty="0">
                <a:latin typeface="Trebuchet MS" pitchFamily="34" charset="0"/>
              </a:rPr>
              <a:t>10 uzlů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dirty="0">
                <a:latin typeface="Trebuchet MS" pitchFamily="34" charset="0"/>
              </a:rPr>
              <a:t>255 uzlů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2 000 </a:t>
            </a:r>
            <a:r>
              <a:rPr lang="cs-CZ" sz="2800" dirty="0">
                <a:latin typeface="Trebuchet MS" pitchFamily="34" charset="0"/>
              </a:rPr>
              <a:t>uzlů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dirty="0">
                <a:latin typeface="Trebuchet MS" pitchFamily="34" charset="0"/>
              </a:rPr>
              <a:t>n</a:t>
            </a:r>
            <a:r>
              <a:rPr lang="cs-CZ" sz="2800" dirty="0" smtClean="0">
                <a:latin typeface="Trebuchet MS" pitchFamily="34" charset="0"/>
              </a:rPr>
              <a:t>ebyla </a:t>
            </a:r>
            <a:r>
              <a:rPr lang="cs-CZ" sz="2800" dirty="0">
                <a:latin typeface="Trebuchet MS" pitchFamily="34" charset="0"/>
              </a:rPr>
              <a:t>omezena v počtu uzlů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ovéPole 1"/>
          <p:cNvSpPr txBox="1">
            <a:spLocks noChangeArrowheads="1"/>
          </p:cNvSpPr>
          <p:nvPr/>
        </p:nvSpPr>
        <p:spPr bwMode="auto">
          <a:xfrm>
            <a:off x="250825" y="620713"/>
            <a:ext cx="8785225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Font typeface="Lucida Sans Unicode" pitchFamily="34" charset="0"/>
              <a:buAutoNum type="arabicPeriod" startAt="4"/>
            </a:pPr>
            <a:r>
              <a:rPr lang="cs-CZ" sz="2800" dirty="0">
                <a:latin typeface="Trebuchet MS" pitchFamily="34" charset="0"/>
              </a:rPr>
              <a:t>Síť FDDI může mít obecně </a:t>
            </a:r>
            <a:r>
              <a:rPr lang="cs-CZ" sz="2800" dirty="0" smtClean="0">
                <a:latin typeface="Trebuchet MS" pitchFamily="34" charset="0"/>
              </a:rPr>
              <a:t>maximálně?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dirty="0">
                <a:latin typeface="Trebuchet MS" pitchFamily="34" charset="0"/>
              </a:rPr>
              <a:t>10 uzlů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dirty="0">
                <a:latin typeface="Trebuchet MS" pitchFamily="34" charset="0"/>
              </a:rPr>
              <a:t>255 uzlů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b="1" dirty="0" smtClean="0">
                <a:latin typeface="Trebuchet MS" pitchFamily="34" charset="0"/>
              </a:rPr>
              <a:t>1 000 </a:t>
            </a:r>
            <a:r>
              <a:rPr lang="cs-CZ" sz="2800" b="1" dirty="0">
                <a:latin typeface="Trebuchet MS" pitchFamily="34" charset="0"/>
              </a:rPr>
              <a:t>uzlů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dirty="0">
                <a:latin typeface="Trebuchet MS" pitchFamily="34" charset="0"/>
              </a:rPr>
              <a:t>n</a:t>
            </a:r>
            <a:r>
              <a:rPr lang="cs-CZ" sz="2800" dirty="0" smtClean="0">
                <a:latin typeface="Trebuchet MS" pitchFamily="34" charset="0"/>
              </a:rPr>
              <a:t>ebyla </a:t>
            </a:r>
            <a:r>
              <a:rPr lang="cs-CZ" sz="2800" dirty="0">
                <a:latin typeface="Trebuchet MS" pitchFamily="34" charset="0"/>
              </a:rPr>
              <a:t>omezena v počtu uzlů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Lucida Sans Unicode" pitchFamily="34" charset="0"/>
              <a:buAutoNum type="arabicPeriod" startAt="5"/>
            </a:pPr>
            <a:r>
              <a:rPr lang="cs-CZ" sz="2800" dirty="0">
                <a:latin typeface="Trebuchet MS" pitchFamily="34" charset="0"/>
              </a:rPr>
              <a:t>Síť FDDI </a:t>
            </a:r>
            <a:r>
              <a:rPr lang="cs-CZ" sz="2800" dirty="0" smtClean="0">
                <a:latin typeface="Trebuchet MS" pitchFamily="34" charset="0"/>
              </a:rPr>
              <a:t>dominantně </a:t>
            </a:r>
            <a:r>
              <a:rPr lang="cs-CZ" sz="2800" dirty="0">
                <a:latin typeface="Trebuchet MS" pitchFamily="34" charset="0"/>
              </a:rPr>
              <a:t>používá jako přenosové </a:t>
            </a:r>
            <a:r>
              <a:rPr lang="cs-CZ" sz="2800" dirty="0" smtClean="0">
                <a:latin typeface="Trebuchet MS" pitchFamily="34" charset="0"/>
              </a:rPr>
              <a:t>médium?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dirty="0">
                <a:latin typeface="Trebuchet MS" pitchFamily="34" charset="0"/>
              </a:rPr>
              <a:t>koaxiální kabel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dirty="0">
                <a:latin typeface="Trebuchet MS" pitchFamily="34" charset="0"/>
              </a:rPr>
              <a:t>UTP kabel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b="1" dirty="0">
                <a:latin typeface="Trebuchet MS" pitchFamily="34" charset="0"/>
              </a:rPr>
              <a:t>optický kabel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dirty="0">
                <a:latin typeface="Trebuchet MS" pitchFamily="34" charset="0"/>
              </a:rPr>
              <a:t>bezdrátovou technologii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ovéPole 1"/>
          <p:cNvSpPr txBox="1">
            <a:spLocks noChangeArrowheads="1"/>
          </p:cNvSpPr>
          <p:nvPr/>
        </p:nvSpPr>
        <p:spPr bwMode="auto">
          <a:xfrm>
            <a:off x="250825" y="620713"/>
            <a:ext cx="8785225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Font typeface="Lucida Sans Unicode" pitchFamily="34" charset="0"/>
              <a:buAutoNum type="arabicPeriod" startAt="6"/>
            </a:pPr>
            <a:r>
              <a:rPr lang="cs-CZ" sz="2800" dirty="0">
                <a:latin typeface="Trebuchet MS" pitchFamily="34" charset="0"/>
              </a:rPr>
              <a:t>Přenosová rychlost </a:t>
            </a:r>
            <a:r>
              <a:rPr lang="cs-CZ" sz="2800" dirty="0" err="1">
                <a:latin typeface="Trebuchet MS" pitchFamily="34" charset="0"/>
              </a:rPr>
              <a:t>síťě</a:t>
            </a:r>
            <a:r>
              <a:rPr lang="cs-CZ" sz="2800" dirty="0">
                <a:latin typeface="Trebuchet MS" pitchFamily="34" charset="0"/>
              </a:rPr>
              <a:t> FDDI může </a:t>
            </a:r>
            <a:r>
              <a:rPr lang="cs-CZ" sz="2800" dirty="0" smtClean="0">
                <a:latin typeface="Trebuchet MS" pitchFamily="34" charset="0"/>
              </a:rPr>
              <a:t>být?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dirty="0">
                <a:latin typeface="Trebuchet MS" pitchFamily="34" charset="0"/>
              </a:rPr>
              <a:t>10 </a:t>
            </a:r>
            <a:r>
              <a:rPr lang="cs-CZ" sz="2800" dirty="0" err="1">
                <a:latin typeface="Trebuchet MS" pitchFamily="34" charset="0"/>
              </a:rPr>
              <a:t>Mbps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1 000 </a:t>
            </a:r>
            <a:r>
              <a:rPr lang="cs-CZ" sz="2800" dirty="0" err="1">
                <a:latin typeface="Trebuchet MS" pitchFamily="34" charset="0"/>
              </a:rPr>
              <a:t>Mbps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b="1" dirty="0">
                <a:latin typeface="Trebuchet MS" pitchFamily="34" charset="0"/>
              </a:rPr>
              <a:t>100 </a:t>
            </a:r>
            <a:r>
              <a:rPr lang="cs-CZ" sz="2800" b="1" dirty="0" err="1">
                <a:latin typeface="Trebuchet MS" pitchFamily="34" charset="0"/>
              </a:rPr>
              <a:t>Mbps</a:t>
            </a:r>
            <a:endParaRPr lang="cs-CZ" sz="2800" b="1" dirty="0">
              <a:latin typeface="Trebuchet MS" pitchFamily="34" charset="0"/>
            </a:endParaRP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dirty="0">
                <a:latin typeface="Trebuchet MS" pitchFamily="34" charset="0"/>
              </a:rPr>
              <a:t>2,5 </a:t>
            </a:r>
            <a:r>
              <a:rPr lang="cs-CZ" sz="2800" dirty="0" err="1">
                <a:latin typeface="Trebuchet MS" pitchFamily="34" charset="0"/>
              </a:rPr>
              <a:t>Mbps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Lucida Sans Unicode" pitchFamily="34" charset="0"/>
              <a:buAutoNum type="alphaLcParenR"/>
            </a:pP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Lucida Sans Unicode" pitchFamily="34" charset="0"/>
              <a:buAutoNum type="arabicPeriod" startAt="7"/>
            </a:pPr>
            <a:r>
              <a:rPr lang="cs-CZ" sz="2800" dirty="0">
                <a:latin typeface="Trebuchet MS" pitchFamily="34" charset="0"/>
              </a:rPr>
              <a:t>Síť která byla výsledkem spolupráce firem Xerox, Intel a Digital </a:t>
            </a:r>
            <a:r>
              <a:rPr lang="cs-CZ" sz="2800" dirty="0" err="1">
                <a:latin typeface="Trebuchet MS" pitchFamily="34" charset="0"/>
              </a:rPr>
              <a:t>Equipment</a:t>
            </a: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800" dirty="0" err="1">
                <a:latin typeface="Trebuchet MS" pitchFamily="34" charset="0"/>
              </a:rPr>
              <a:t>Corporation</a:t>
            </a:r>
            <a:r>
              <a:rPr lang="cs-CZ" sz="2800" dirty="0">
                <a:latin typeface="Trebuchet MS" pitchFamily="34" charset="0"/>
              </a:rPr>
              <a:t>, se </a:t>
            </a:r>
            <a:r>
              <a:rPr lang="cs-CZ" sz="2800" dirty="0" smtClean="0">
                <a:latin typeface="Trebuchet MS" pitchFamily="34" charset="0"/>
              </a:rPr>
              <a:t>nazývá?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dirty="0" err="1">
                <a:latin typeface="Trebuchet MS" pitchFamily="34" charset="0"/>
              </a:rPr>
              <a:t>ArcNet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dirty="0" err="1">
                <a:latin typeface="Trebuchet MS" pitchFamily="34" charset="0"/>
              </a:rPr>
              <a:t>TokenRing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b="1" dirty="0" err="1">
                <a:latin typeface="Trebuchet MS" pitchFamily="34" charset="0"/>
              </a:rPr>
              <a:t>Ethernet</a:t>
            </a:r>
            <a:endParaRPr lang="cs-CZ" sz="2800" b="1" dirty="0">
              <a:latin typeface="Trebuchet MS" pitchFamily="34" charset="0"/>
            </a:endParaRP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dirty="0">
                <a:latin typeface="Trebuchet MS" pitchFamily="34" charset="0"/>
              </a:rPr>
              <a:t>FDDI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ovéPole 1"/>
          <p:cNvSpPr txBox="1">
            <a:spLocks noChangeArrowheads="1"/>
          </p:cNvSpPr>
          <p:nvPr/>
        </p:nvSpPr>
        <p:spPr bwMode="auto">
          <a:xfrm>
            <a:off x="358775" y="260350"/>
            <a:ext cx="8785225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Font typeface="Lucida Sans Unicode" pitchFamily="34" charset="0"/>
              <a:buAutoNum type="arabicPeriod" startAt="8"/>
            </a:pPr>
            <a:r>
              <a:rPr lang="cs-CZ" sz="2800" dirty="0">
                <a:latin typeface="Trebuchet MS" pitchFamily="34" charset="0"/>
              </a:rPr>
              <a:t>Segment </a:t>
            </a:r>
            <a:r>
              <a:rPr lang="cs-CZ" sz="2800" dirty="0" err="1">
                <a:latin typeface="Trebuchet MS" pitchFamily="34" charset="0"/>
              </a:rPr>
              <a:t>Thin</a:t>
            </a: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800" dirty="0" err="1">
                <a:latin typeface="Trebuchet MS" pitchFamily="34" charset="0"/>
              </a:rPr>
              <a:t>Ethernetu</a:t>
            </a:r>
            <a:r>
              <a:rPr lang="cs-CZ" sz="2800" dirty="0">
                <a:latin typeface="Trebuchet MS" pitchFamily="34" charset="0"/>
              </a:rPr>
              <a:t>, tvořený koaxiálním kabelem mohl být dlouhý maximálně?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dirty="0">
                <a:latin typeface="Trebuchet MS" pitchFamily="34" charset="0"/>
              </a:rPr>
              <a:t>100 m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dirty="0">
                <a:latin typeface="Trebuchet MS" pitchFamily="34" charset="0"/>
              </a:rPr>
              <a:t>250 m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dirty="0">
                <a:latin typeface="Trebuchet MS" pitchFamily="34" charset="0"/>
              </a:rPr>
              <a:t>10 m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b="1" dirty="0">
                <a:latin typeface="Trebuchet MS" pitchFamily="34" charset="0"/>
              </a:rPr>
              <a:t>185 m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Lucida Sans Unicode" pitchFamily="34" charset="0"/>
              <a:buAutoNum type="arabicPeriod" startAt="8"/>
            </a:pPr>
            <a:r>
              <a:rPr lang="cs-CZ" sz="2800" dirty="0">
                <a:latin typeface="Trebuchet MS" pitchFamily="34" charset="0"/>
              </a:rPr>
              <a:t>Síť </a:t>
            </a:r>
            <a:r>
              <a:rPr lang="cs-CZ" sz="2800" dirty="0" err="1">
                <a:latin typeface="Trebuchet MS" pitchFamily="34" charset="0"/>
              </a:rPr>
              <a:t>Fast</a:t>
            </a: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800" dirty="0" err="1">
                <a:latin typeface="Trebuchet MS" pitchFamily="34" charset="0"/>
              </a:rPr>
              <a:t>Ethernet</a:t>
            </a:r>
            <a:r>
              <a:rPr lang="cs-CZ" sz="2800" dirty="0">
                <a:latin typeface="Trebuchet MS" pitchFamily="34" charset="0"/>
              </a:rPr>
              <a:t>  (kabel UTP), má většinou </a:t>
            </a:r>
            <a:r>
              <a:rPr lang="cs-CZ" sz="2800" dirty="0" smtClean="0">
                <a:latin typeface="Trebuchet MS" pitchFamily="34" charset="0"/>
              </a:rPr>
              <a:t>topologii?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b="1" dirty="0">
                <a:latin typeface="Trebuchet MS" pitchFamily="34" charset="0"/>
              </a:rPr>
              <a:t>hvězdicovou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dirty="0">
                <a:latin typeface="Trebuchet MS" pitchFamily="34" charset="0"/>
              </a:rPr>
              <a:t>kruhovou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dirty="0">
                <a:latin typeface="Trebuchet MS" pitchFamily="34" charset="0"/>
              </a:rPr>
              <a:t>sběrnici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 dirty="0">
                <a:latin typeface="Trebuchet MS" pitchFamily="34" charset="0"/>
              </a:rPr>
              <a:t>strom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Obdélník 2"/>
          <p:cNvSpPr>
            <a:spLocks noChangeArrowheads="1"/>
          </p:cNvSpPr>
          <p:nvPr/>
        </p:nvSpPr>
        <p:spPr bwMode="auto">
          <a:xfrm>
            <a:off x="539750" y="836613"/>
            <a:ext cx="8353425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sz="2800" dirty="0">
                <a:latin typeface="Trebuchet MS" pitchFamily="34" charset="0"/>
                <a:hlinkClick r:id="rId2"/>
              </a:rPr>
              <a:t>http://commons.wikimedia.org/wiki/File:Token_ring.png</a:t>
            </a:r>
            <a:endParaRPr lang="cs-CZ" sz="2800" dirty="0"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2800" dirty="0">
                <a:latin typeface="Trebuchet MS" pitchFamily="34" charset="0"/>
                <a:hlinkClick r:id="rId3"/>
              </a:rPr>
              <a:t>http://commons.wikimedia.org/wiki/File:FDDI_Concentrator.jpeg</a:t>
            </a:r>
            <a:endParaRPr lang="cs-CZ" sz="2800" dirty="0"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2800" dirty="0">
                <a:latin typeface="Trebuchet MS" pitchFamily="34" charset="0"/>
                <a:hlinkClick r:id="rId3"/>
              </a:rPr>
              <a:t>http://commons.wikimedia.org/wiki/File:Computernetwork.png</a:t>
            </a:r>
          </a:p>
          <a:p>
            <a:pPr marL="342900" indent="-342900" algn="just">
              <a:buFontTx/>
              <a:buAutoNum type="arabicPeriod"/>
            </a:pPr>
            <a:r>
              <a:rPr lang="cs-CZ" sz="2800" dirty="0">
                <a:latin typeface="Trebuchet MS" pitchFamily="34" charset="0"/>
                <a:cs typeface="Times New Roman" pitchFamily="18" charset="0"/>
              </a:rPr>
              <a:t>Klimeš, Skalka, </a:t>
            </a:r>
            <a:r>
              <a:rPr lang="cs-CZ" sz="2800" dirty="0" err="1">
                <a:latin typeface="Trebuchet MS" pitchFamily="34" charset="0"/>
                <a:cs typeface="Times New Roman" pitchFamily="18" charset="0"/>
              </a:rPr>
              <a:t>Lovászová</a:t>
            </a:r>
            <a:r>
              <a:rPr lang="cs-CZ" sz="2800" dirty="0">
                <a:latin typeface="Trebuchet MS" pitchFamily="34" charset="0"/>
                <a:cs typeface="Times New Roman" pitchFamily="18" charset="0"/>
              </a:rPr>
              <a:t>, </a:t>
            </a:r>
            <a:r>
              <a:rPr lang="cs-CZ" sz="2800" dirty="0" smtClean="0">
                <a:latin typeface="Trebuchet MS" pitchFamily="34" charset="0"/>
                <a:cs typeface="Times New Roman" pitchFamily="18" charset="0"/>
              </a:rPr>
              <a:t>Švec, Informatika </a:t>
            </a:r>
            <a:r>
              <a:rPr lang="cs-CZ" sz="2800" dirty="0">
                <a:latin typeface="Trebuchet MS" pitchFamily="34" charset="0"/>
                <a:cs typeface="Times New Roman" pitchFamily="18" charset="0"/>
              </a:rPr>
              <a:t>pro maturanty a zájemce o studium na vysokých školách. ISBN978-80-89132-71-3</a:t>
            </a:r>
          </a:p>
          <a:p>
            <a:pPr marL="342900" indent="-342900" algn="just">
              <a:buFontTx/>
              <a:buAutoNum type="arabicPeriod"/>
            </a:pPr>
            <a:r>
              <a:rPr lang="cs-CZ" sz="2800" dirty="0">
                <a:latin typeface="Trebuchet MS" pitchFamily="34" charset="0"/>
                <a:cs typeface="Times New Roman" pitchFamily="18" charset="0"/>
              </a:rPr>
              <a:t>Jiří </a:t>
            </a:r>
            <a:r>
              <a:rPr lang="cs-CZ" sz="2800" dirty="0" err="1">
                <a:latin typeface="Trebuchet MS" pitchFamily="34" charset="0"/>
                <a:cs typeface="Times New Roman" pitchFamily="18" charset="0"/>
              </a:rPr>
              <a:t>Plášil</a:t>
            </a:r>
            <a:r>
              <a:rPr lang="cs-CZ" sz="2800" dirty="0">
                <a:latin typeface="Trebuchet MS" pitchFamily="34" charset="0"/>
                <a:cs typeface="Times New Roman" pitchFamily="18" charset="0"/>
              </a:rPr>
              <a:t>, PC pro školy, nakladatelství KOPP, České Budějovice, 2003. ISBN 80-7232-206-0</a:t>
            </a:r>
          </a:p>
          <a:p>
            <a:pPr marL="342900" indent="-342900"/>
            <a:endParaRPr lang="cs-CZ" sz="2800" dirty="0">
              <a:latin typeface="Trebuchet MS" pitchFamily="34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cs-CZ" sz="2800" dirty="0">
              <a:latin typeface="Trebuchet MS" pitchFamily="34" charset="0"/>
              <a:hlinkClick r:id="rId3"/>
            </a:endParaRPr>
          </a:p>
        </p:txBody>
      </p:sp>
      <p:sp>
        <p:nvSpPr>
          <p:cNvPr id="32770" name="TextovéPole 2"/>
          <p:cNvSpPr txBox="1">
            <a:spLocks noChangeArrowheads="1"/>
          </p:cNvSpPr>
          <p:nvPr/>
        </p:nvSpPr>
        <p:spPr bwMode="auto">
          <a:xfrm>
            <a:off x="684213" y="188913"/>
            <a:ext cx="48974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 dirty="0" smtClean="0">
                <a:latin typeface="Trebuchet MS" pitchFamily="34" charset="0"/>
              </a:rPr>
              <a:t>Odkazy a použitá literatura:</a:t>
            </a:r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sp>
        <p:nvSpPr>
          <p:cNvPr id="15386" name="Rectangle 6"/>
          <p:cNvSpPr>
            <a:spLocks noChangeArrowheads="1"/>
          </p:cNvSpPr>
          <p:nvPr/>
        </p:nvSpPr>
        <p:spPr bwMode="auto">
          <a:xfrm>
            <a:off x="2268538" y="5589965"/>
            <a:ext cx="662463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000" i="1" dirty="0">
                <a:latin typeface="Trebuchet MS" pitchFamily="34" charset="0"/>
                <a:ea typeface="Times New Roman" pitchFamily="18" charset="0"/>
                <a:cs typeface="Arial" charset="0"/>
              </a:rPr>
              <a:t>Tento výukový materiál je plně v souladu s Autorským zákonem ( jsou zde dodržována všechna autorská práva</a:t>
            </a:r>
            <a:r>
              <a:rPr lang="cs-CZ" sz="1000" i="1" dirty="0" smtClean="0">
                <a:latin typeface="Trebuchet MS" pitchFamily="34" charset="0"/>
                <a:ea typeface="Times New Roman" pitchFamily="18" charset="0"/>
                <a:cs typeface="Arial" charset="0"/>
              </a:rPr>
              <a:t>).</a:t>
            </a:r>
          </a:p>
          <a:p>
            <a:r>
              <a:rPr lang="cs-CZ" sz="1000" i="1" dirty="0" smtClean="0">
                <a:latin typeface="Trebuchet MS" pitchFamily="34" charset="0"/>
                <a:ea typeface="Times New Roman" pitchFamily="18" charset="0"/>
                <a:cs typeface="Arial" charset="0"/>
              </a:rPr>
              <a:t>Pokud není uvedeno jinak, autorem textů a obrázků je Ing. </a:t>
            </a:r>
            <a:r>
              <a:rPr lang="cs-CZ" sz="1000" i="1" smtClean="0">
                <a:latin typeface="Trebuchet MS" pitchFamily="34" charset="0"/>
                <a:ea typeface="Times New Roman" pitchFamily="18" charset="0"/>
                <a:cs typeface="Arial" charset="0"/>
              </a:rPr>
              <a:t>Josef </a:t>
            </a:r>
            <a:r>
              <a:rPr lang="cs-CZ" sz="1000" i="1" smtClean="0">
                <a:latin typeface="Trebuchet MS" pitchFamily="34" charset="0"/>
                <a:ea typeface="Times New Roman" pitchFamily="18" charset="0"/>
                <a:cs typeface="Arial" charset="0"/>
              </a:rPr>
              <a:t>Bulka.</a:t>
            </a:r>
            <a:endParaRPr lang="cs-CZ" sz="1000" i="1" dirty="0" smtClean="0">
              <a:latin typeface="Trebuchet MS" pitchFamily="34" charset="0"/>
              <a:ea typeface="Times New Roman" pitchFamily="18" charset="0"/>
              <a:cs typeface="Arial" charset="0"/>
            </a:endParaRPr>
          </a:p>
          <a:p>
            <a:endParaRPr lang="cs-CZ" dirty="0">
              <a:ea typeface="Times New Roman" pitchFamily="18" charset="0"/>
              <a:cs typeface="Arial" charset="0"/>
            </a:endParaRPr>
          </a:p>
        </p:txBody>
      </p:sp>
      <p:pic>
        <p:nvPicPr>
          <p:cNvPr id="15387" name="Obrázek 2" descr="OPVK_hor_zakladni_logolink_CB_cz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403225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3995936" y="1124744"/>
          <a:ext cx="4968552" cy="4365244"/>
        </p:xfrm>
        <a:graphic>
          <a:graphicData uri="http://schemas.openxmlformats.org/drawingml/2006/table">
            <a:tbl>
              <a:tblPr/>
              <a:tblGrid>
                <a:gridCol w="2379068"/>
                <a:gridCol w="2589484"/>
              </a:tblGrid>
              <a:tr h="504825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Časový harmonogram </a:t>
                      </a: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cs-CZ" sz="1200" kern="120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1 vyučovací hodina</a:t>
                      </a: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205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Použitá literatura a zdroje</a:t>
                      </a: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200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Internet – </a:t>
                      </a:r>
                      <a:r>
                        <a:rPr kumimoji="0" lang="cs-CZ" sz="1200" kern="1200" dirty="0" err="1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Wikipedia</a:t>
                      </a:r>
                      <a:endParaRPr kumimoji="0" lang="cs-CZ" sz="1200" kern="1200" dirty="0">
                        <a:solidFill>
                          <a:schemeClr val="tx1"/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200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Klimeš, Skalka, </a:t>
                      </a:r>
                      <a:r>
                        <a:rPr kumimoji="0" lang="cs-CZ" sz="1200" kern="1200" dirty="0" err="1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Lovászová</a:t>
                      </a:r>
                      <a:r>
                        <a:rPr kumimoji="0" lang="cs-CZ" sz="1200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kumimoji="0" lang="cs-CZ" sz="120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Švec,</a:t>
                      </a:r>
                      <a:r>
                        <a:rPr kumimoji="0" lang="cs-CZ" sz="1200" kern="1200" baseline="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cs-CZ" sz="120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Informatika </a:t>
                      </a:r>
                      <a:r>
                        <a:rPr kumimoji="0" lang="cs-CZ" sz="1200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pro maturanty </a:t>
                      </a:r>
                      <a:r>
                        <a:rPr kumimoji="0" lang="cs-CZ" sz="120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/>
                      </a:r>
                      <a:br>
                        <a:rPr kumimoji="0" lang="cs-CZ" sz="120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</a:br>
                      <a:r>
                        <a:rPr kumimoji="0" lang="cs-CZ" sz="120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a</a:t>
                      </a:r>
                      <a:r>
                        <a:rPr kumimoji="0" lang="cs-CZ" sz="1200" kern="1200" baseline="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cs-CZ" sz="120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zájemce o </a:t>
                      </a:r>
                      <a:r>
                        <a:rPr kumimoji="0" lang="cs-CZ" sz="1200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studium na vysokých školách.</a:t>
                      </a:r>
                    </a:p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200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ISBN978-80-89132-71-3</a:t>
                      </a: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205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cs-CZ" sz="1200" b="1" kern="120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Pomůcky a prostředky</a:t>
                      </a: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cs-CZ" sz="1200" kern="1200" dirty="0" err="1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Dataprojektor</a:t>
                      </a:r>
                      <a:r>
                        <a:rPr kumimoji="0" lang="cs-CZ" sz="1200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, výpočetní technika, názorné pomůcky a díly hardware</a:t>
                      </a:r>
                      <a:br>
                        <a:rPr kumimoji="0" lang="cs-CZ" sz="1200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</a:br>
                      <a:r>
                        <a:rPr kumimoji="0" lang="cs-CZ" sz="1200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 z oblasti výpočetní techniky. </a:t>
                      </a: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205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cs-CZ" sz="1200" b="1" kern="120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Anotace</a:t>
                      </a: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cs-CZ" sz="1200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Problematika počítačové gramotnosti, pojmy </a:t>
                      </a:r>
                      <a:r>
                        <a:rPr kumimoji="0" lang="cs-CZ" sz="120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informační</a:t>
                      </a:r>
                      <a:br>
                        <a:rPr kumimoji="0" lang="cs-CZ" sz="120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</a:br>
                      <a:r>
                        <a:rPr kumimoji="0" lang="cs-CZ" sz="120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a </a:t>
                      </a:r>
                      <a:r>
                        <a:rPr kumimoji="0" lang="cs-CZ" sz="1200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komunikační technologie (ICT).</a:t>
                      </a: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cs-CZ" sz="1200" b="1" kern="120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Způsob využití výukového materiálu ve výuce</a:t>
                      </a: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cs-CZ" sz="1200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Výklad a cvičení. </a:t>
                      </a:r>
                      <a:r>
                        <a:rPr kumimoji="0" lang="cs-CZ" sz="1200" kern="120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Opakování </a:t>
                      </a:r>
                      <a:r>
                        <a:rPr kumimoji="0" lang="cs-CZ" sz="1200" kern="120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/>
                      </a:r>
                      <a:br>
                        <a:rPr kumimoji="0" lang="cs-CZ" sz="1200" kern="120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</a:br>
                      <a:r>
                        <a:rPr kumimoji="0" lang="cs-CZ" sz="1200" kern="120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a </a:t>
                      </a:r>
                      <a:r>
                        <a:rPr kumimoji="0" lang="cs-CZ" sz="1200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domácí příprava žáků na </a:t>
                      </a:r>
                      <a:r>
                        <a:rPr kumimoji="0" lang="cs-CZ" sz="120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vyučování.</a:t>
                      </a:r>
                      <a:endParaRPr kumimoji="0" lang="cs-CZ" sz="1200" kern="1200" dirty="0">
                        <a:solidFill>
                          <a:schemeClr val="tx1"/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955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cs-CZ" sz="1200" b="1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.Datum </a:t>
                      </a:r>
                      <a:r>
                        <a:rPr kumimoji="0" lang="cs-CZ" sz="1200" b="1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(období) vytvoření vzdělávacího materiálu</a:t>
                      </a: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cs-CZ" sz="1200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Září 2012</a:t>
                      </a: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79513" y="260648"/>
            <a:ext cx="8712968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Síťové technologie</a:t>
            </a:r>
            <a:endParaRPr lang="cs-CZ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131840" y="5445224"/>
            <a:ext cx="590465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Ing. Bulka Josef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Obdélník 1"/>
          <p:cNvSpPr>
            <a:spLocks noChangeArrowheads="1"/>
          </p:cNvSpPr>
          <p:nvPr/>
        </p:nvSpPr>
        <p:spPr bwMode="auto">
          <a:xfrm>
            <a:off x="250825" y="260350"/>
            <a:ext cx="8353425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Font typeface="Lucida Sans Unicode" pitchFamily="34" charset="0"/>
              <a:buAutoNum type="arabicPeriod"/>
            </a:pPr>
            <a:r>
              <a:rPr lang="cs-CZ" sz="2800" dirty="0">
                <a:latin typeface="Trebuchet MS" pitchFamily="34" charset="0"/>
              </a:rPr>
              <a:t>Pro vzájemnou kompatibilitu síťového </a:t>
            </a:r>
            <a:r>
              <a:rPr lang="cs-CZ" sz="2800" dirty="0" smtClean="0">
                <a:latin typeface="Trebuchet MS" pitchFamily="34" charset="0"/>
              </a:rPr>
              <a:t>hardware se </a:t>
            </a:r>
            <a:r>
              <a:rPr lang="cs-CZ" sz="2800" dirty="0">
                <a:latin typeface="Trebuchet MS" pitchFamily="34" charset="0"/>
              </a:rPr>
              <a:t>vytvářejí standardy – normy. Normalizaci provádí americká organizace IEEE (Institute </a:t>
            </a:r>
            <a:r>
              <a:rPr lang="cs-CZ" sz="2800" dirty="0" err="1">
                <a:latin typeface="Trebuchet MS" pitchFamily="34" charset="0"/>
              </a:rPr>
              <a:t>of</a:t>
            </a: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800" dirty="0" err="1">
                <a:latin typeface="Trebuchet MS" pitchFamily="34" charset="0"/>
              </a:rPr>
              <a:t>Electrical</a:t>
            </a: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800" dirty="0" err="1">
                <a:latin typeface="Trebuchet MS" pitchFamily="34" charset="0"/>
              </a:rPr>
              <a:t>and</a:t>
            </a: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800" dirty="0" err="1">
                <a:latin typeface="Trebuchet MS" pitchFamily="34" charset="0"/>
              </a:rPr>
              <a:t>Electronics</a:t>
            </a: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800" dirty="0" err="1">
                <a:latin typeface="Trebuchet MS" pitchFamily="34" charset="0"/>
              </a:rPr>
              <a:t>Engineers</a:t>
            </a:r>
            <a:r>
              <a:rPr lang="cs-CZ" sz="2800" dirty="0">
                <a:latin typeface="Trebuchet MS" pitchFamily="34" charset="0"/>
              </a:rPr>
              <a:t>), proto jednotlivé normy nesou označení této organizace.</a:t>
            </a:r>
          </a:p>
          <a:p>
            <a:pPr marL="514350" indent="-514350" algn="just">
              <a:buFont typeface="Lucida Sans Unicode" pitchFamily="34" charset="0"/>
              <a:buAutoNum type="arabicPeriod"/>
            </a:pPr>
            <a:r>
              <a:rPr lang="cs-CZ" sz="2800" dirty="0">
                <a:latin typeface="Trebuchet MS" pitchFamily="34" charset="0"/>
              </a:rPr>
              <a:t>Standardy mimo jiné definují vlastnosti sítě:</a:t>
            </a:r>
          </a:p>
          <a:p>
            <a:pPr marL="1428750" lvl="2" indent="-514350" algn="just">
              <a:buFont typeface="Lucida Sans Unicode" pitchFamily="34" charset="0"/>
              <a:buAutoNum type="arabicPeriod"/>
            </a:pPr>
            <a:r>
              <a:rPr lang="cs-CZ" sz="2800" dirty="0" smtClean="0">
                <a:latin typeface="Trebuchet MS" pitchFamily="34" charset="0"/>
              </a:rPr>
              <a:t>přístupovou metodu</a:t>
            </a:r>
            <a:endParaRPr lang="cs-CZ" sz="2800" dirty="0">
              <a:latin typeface="Trebuchet MS" pitchFamily="34" charset="0"/>
            </a:endParaRPr>
          </a:p>
          <a:p>
            <a:pPr marL="1428750" lvl="2" indent="-514350" algn="just">
              <a:buFont typeface="Lucida Sans Unicode" pitchFamily="34" charset="0"/>
              <a:buAutoNum type="arabicPeriod"/>
            </a:pPr>
            <a:r>
              <a:rPr lang="cs-CZ" sz="2800" dirty="0" smtClean="0">
                <a:latin typeface="Trebuchet MS" pitchFamily="34" charset="0"/>
              </a:rPr>
              <a:t>topologii </a:t>
            </a:r>
            <a:r>
              <a:rPr lang="cs-CZ" sz="2800" dirty="0">
                <a:latin typeface="Trebuchet MS" pitchFamily="34" charset="0"/>
              </a:rPr>
              <a:t>sítě</a:t>
            </a:r>
          </a:p>
          <a:p>
            <a:pPr marL="1428750" lvl="2" indent="-514350" algn="just">
              <a:buFont typeface="Lucida Sans Unicode" pitchFamily="34" charset="0"/>
              <a:buAutoNum type="arabicPeriod"/>
            </a:pPr>
            <a:r>
              <a:rPr lang="cs-CZ" sz="2800" dirty="0">
                <a:latin typeface="Trebuchet MS" pitchFamily="34" charset="0"/>
              </a:rPr>
              <a:t>typ kabelu, jeho </a:t>
            </a:r>
            <a:r>
              <a:rPr lang="cs-CZ" sz="2800" dirty="0" smtClean="0">
                <a:latin typeface="Trebuchet MS" pitchFamily="34" charset="0"/>
              </a:rPr>
              <a:t>délku </a:t>
            </a:r>
            <a:r>
              <a:rPr lang="cs-CZ" sz="2800" dirty="0">
                <a:latin typeface="Trebuchet MS" pitchFamily="34" charset="0"/>
              </a:rPr>
              <a:t>a způsob připojení stanice</a:t>
            </a:r>
          </a:p>
          <a:p>
            <a:pPr marL="1428750" lvl="2" indent="-514350" algn="just">
              <a:buFont typeface="Lucida Sans Unicode" pitchFamily="34" charset="0"/>
              <a:buAutoNum type="arabicPeriod"/>
            </a:pPr>
            <a:r>
              <a:rPr lang="cs-CZ" sz="2800" dirty="0">
                <a:latin typeface="Trebuchet MS" pitchFamily="34" charset="0"/>
              </a:rPr>
              <a:t>rychlost přenosu dat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bdélník 1"/>
          <p:cNvSpPr>
            <a:spLocks noChangeArrowheads="1"/>
          </p:cNvSpPr>
          <p:nvPr/>
        </p:nvSpPr>
        <p:spPr bwMode="auto">
          <a:xfrm>
            <a:off x="250825" y="333375"/>
            <a:ext cx="856932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2800" dirty="0">
                <a:latin typeface="Trebuchet MS" pitchFamily="34" charset="0"/>
              </a:rPr>
              <a:t>Na základě použitého hardwaru, metod přístupu </a:t>
            </a:r>
            <a:r>
              <a:rPr lang="cs-CZ" sz="2800" dirty="0" smtClean="0">
                <a:latin typeface="Trebuchet MS" pitchFamily="34" charset="0"/>
              </a:rPr>
              <a:t/>
            </a:r>
            <a:br>
              <a:rPr lang="cs-CZ" sz="2800" dirty="0" smtClean="0">
                <a:latin typeface="Trebuchet MS" pitchFamily="34" charset="0"/>
              </a:rPr>
            </a:br>
            <a:r>
              <a:rPr lang="cs-CZ" sz="2800" dirty="0" smtClean="0">
                <a:latin typeface="Trebuchet MS" pitchFamily="34" charset="0"/>
              </a:rPr>
              <a:t>k </a:t>
            </a:r>
            <a:r>
              <a:rPr lang="cs-CZ" sz="2800" dirty="0">
                <a:latin typeface="Trebuchet MS" pitchFamily="34" charset="0"/>
              </a:rPr>
              <a:t>přenosovému médiu a </a:t>
            </a:r>
            <a:r>
              <a:rPr lang="cs-CZ" sz="2800" dirty="0" smtClean="0">
                <a:latin typeface="Trebuchet MS" pitchFamily="34" charset="0"/>
              </a:rPr>
              <a:t>topologii </a:t>
            </a:r>
            <a:r>
              <a:rPr lang="cs-CZ" sz="2800" dirty="0">
                <a:latin typeface="Trebuchet MS" pitchFamily="34" charset="0"/>
              </a:rPr>
              <a:t>můžeme používat různé  síťové technologie.</a:t>
            </a:r>
          </a:p>
          <a:p>
            <a:pPr algn="just"/>
            <a:endParaRPr lang="cs-CZ" sz="2800" dirty="0">
              <a:latin typeface="Trebuchet MS" pitchFamily="34" charset="0"/>
            </a:endParaRPr>
          </a:p>
          <a:p>
            <a:pPr algn="just"/>
            <a:r>
              <a:rPr lang="cs-CZ" sz="2800" dirty="0">
                <a:latin typeface="Trebuchet MS" pitchFamily="34" charset="0"/>
              </a:rPr>
              <a:t>Typickými představiteli síťových technologií jsou:</a:t>
            </a:r>
          </a:p>
          <a:p>
            <a:pPr algn="just"/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cs-CZ" sz="2800" i="1" dirty="0" err="1" smtClean="0">
                <a:solidFill>
                  <a:srgbClr val="C00000"/>
                </a:solidFill>
                <a:latin typeface="Trebuchet MS" pitchFamily="34" charset="0"/>
              </a:rPr>
              <a:t>ArcNet</a:t>
            </a: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800" dirty="0" smtClean="0">
                <a:latin typeface="Trebuchet MS" pitchFamily="34" charset="0"/>
              </a:rPr>
              <a:t>(IEEE </a:t>
            </a:r>
            <a:r>
              <a:rPr lang="cs-CZ" sz="2800" dirty="0">
                <a:latin typeface="Trebuchet MS" pitchFamily="34" charset="0"/>
              </a:rPr>
              <a:t>802.4)</a:t>
            </a:r>
          </a:p>
          <a:p>
            <a:pPr marL="971550" lvl="1" indent="-514350"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cs-CZ" sz="2800" i="1" dirty="0" err="1" smtClean="0">
                <a:solidFill>
                  <a:srgbClr val="C00000"/>
                </a:solidFill>
                <a:latin typeface="Trebuchet MS" pitchFamily="34" charset="0"/>
              </a:rPr>
              <a:t>Ethernet</a:t>
            </a:r>
            <a:r>
              <a:rPr lang="cs-CZ" sz="2800" i="1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cs-CZ" sz="2800" dirty="0">
                <a:latin typeface="Trebuchet MS" pitchFamily="34" charset="0"/>
              </a:rPr>
              <a:t>(IEEE 802.3) </a:t>
            </a:r>
            <a:r>
              <a:rPr lang="cs-CZ" sz="2800" b="1" dirty="0"/>
              <a:t>	</a:t>
            </a:r>
          </a:p>
          <a:p>
            <a:pPr marL="971550" lvl="1" indent="-514350"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cs-CZ" sz="2800" i="1" dirty="0" err="1">
                <a:solidFill>
                  <a:srgbClr val="C00000"/>
                </a:solidFill>
                <a:latin typeface="Trebuchet MS" pitchFamily="34" charset="0"/>
              </a:rPr>
              <a:t>Token</a:t>
            </a:r>
            <a:r>
              <a:rPr lang="cs-CZ" sz="2800" i="1" dirty="0">
                <a:solidFill>
                  <a:srgbClr val="C00000"/>
                </a:solidFill>
                <a:latin typeface="Trebuchet MS" pitchFamily="34" charset="0"/>
              </a:rPr>
              <a:t> Ring </a:t>
            </a:r>
            <a:r>
              <a:rPr lang="cs-CZ" sz="2800" dirty="0">
                <a:latin typeface="Trebuchet MS" pitchFamily="34" charset="0"/>
              </a:rPr>
              <a:t>(IEEE 802.5)</a:t>
            </a:r>
          </a:p>
          <a:p>
            <a:pPr marL="971550" lvl="1" indent="-514350"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cs-CZ" sz="2800" i="1" dirty="0">
                <a:solidFill>
                  <a:srgbClr val="C00000"/>
                </a:solidFill>
                <a:latin typeface="Trebuchet MS" pitchFamily="34" charset="0"/>
              </a:rPr>
              <a:t>FDDI </a:t>
            </a:r>
            <a:r>
              <a:rPr lang="cs-CZ" sz="2800" i="1" dirty="0">
                <a:latin typeface="Trebuchet MS" pitchFamily="34" charset="0"/>
              </a:rPr>
              <a:t>(IEEE802.5). </a:t>
            </a:r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0825" y="188913"/>
            <a:ext cx="8642350" cy="57546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cs-CZ" sz="3200" b="1" i="1" dirty="0" err="1">
                <a:solidFill>
                  <a:srgbClr val="C00000"/>
                </a:solidFill>
                <a:latin typeface="Trebuchet MS" pitchFamily="34" charset="0"/>
              </a:rPr>
              <a:t>ArcNet</a:t>
            </a:r>
            <a:r>
              <a:rPr lang="cs-CZ" sz="2800" i="1" dirty="0">
                <a:latin typeface="Trebuchet MS" pitchFamily="34" charset="0"/>
              </a:rPr>
              <a:t> </a:t>
            </a:r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J</a:t>
            </a:r>
            <a:r>
              <a:rPr lang="cs-CZ" sz="2800" dirty="0" smtClean="0">
                <a:latin typeface="Trebuchet MS" pitchFamily="34" charset="0"/>
              </a:rPr>
              <a:t>edno </a:t>
            </a:r>
            <a:r>
              <a:rPr lang="cs-CZ" sz="2800" dirty="0">
                <a:latin typeface="Trebuchet MS" pitchFamily="34" charset="0"/>
              </a:rPr>
              <a:t>z prvních řešení  </a:t>
            </a:r>
            <a:r>
              <a:rPr lang="cs-CZ" sz="2800" dirty="0" smtClean="0">
                <a:latin typeface="Trebuchet MS" pitchFamily="34" charset="0"/>
              </a:rPr>
              <a:t>sítí </a:t>
            </a:r>
            <a:r>
              <a:rPr lang="cs-CZ" sz="2800" dirty="0">
                <a:latin typeface="Trebuchet MS" pitchFamily="34" charset="0"/>
              </a:rPr>
              <a:t>s malými nároky na přenos údajů. Používalo se hlavně pro hvězdicovou a sběrnicovou </a:t>
            </a:r>
            <a:r>
              <a:rPr lang="cs-CZ" sz="2800" dirty="0" smtClean="0">
                <a:latin typeface="Trebuchet MS" pitchFamily="34" charset="0"/>
              </a:rPr>
              <a:t>topologii.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 smtClean="0">
                <a:latin typeface="Trebuchet MS" pitchFamily="34" charset="0"/>
              </a:rPr>
              <a:t>Vlastnosti </a:t>
            </a:r>
            <a:r>
              <a:rPr lang="cs-CZ" sz="2800" dirty="0">
                <a:latin typeface="Trebuchet MS" pitchFamily="34" charset="0"/>
              </a:rPr>
              <a:t>– nízká cena, malá přenosová rychlost 2,5 </a:t>
            </a:r>
            <a:r>
              <a:rPr lang="cs-CZ" sz="2800" dirty="0" err="1">
                <a:latin typeface="Trebuchet MS" pitchFamily="34" charset="0"/>
              </a:rPr>
              <a:t>Mb</a:t>
            </a:r>
            <a:r>
              <a:rPr lang="cs-CZ" sz="2800" dirty="0">
                <a:latin typeface="Trebuchet MS" pitchFamily="34" charset="0"/>
              </a:rPr>
              <a:t>/s, levný hardware</a:t>
            </a:r>
            <a:r>
              <a:rPr lang="cs-CZ" sz="2800" dirty="0" smtClean="0">
                <a:latin typeface="Trebuchet MS" pitchFamily="34" charset="0"/>
              </a:rPr>
              <a:t>. Budovaná </a:t>
            </a:r>
            <a:r>
              <a:rPr lang="cs-CZ" sz="2800" dirty="0">
                <a:latin typeface="Trebuchet MS" pitchFamily="34" charset="0"/>
              </a:rPr>
              <a:t>pomocí </a:t>
            </a:r>
            <a:r>
              <a:rPr lang="cs-CZ" sz="2800" dirty="0" err="1">
                <a:latin typeface="Trebuchet MS" pitchFamily="34" charset="0"/>
              </a:rPr>
              <a:t>rozbočovačů</a:t>
            </a:r>
            <a:r>
              <a:rPr lang="cs-CZ" sz="2800" dirty="0">
                <a:latin typeface="Trebuchet MS" pitchFamily="34" charset="0"/>
              </a:rPr>
              <a:t> (</a:t>
            </a:r>
            <a:r>
              <a:rPr lang="cs-CZ" sz="2800" dirty="0" err="1">
                <a:latin typeface="Trebuchet MS" pitchFamily="34" charset="0"/>
              </a:rPr>
              <a:t>Hubů</a:t>
            </a:r>
            <a:r>
              <a:rPr lang="cs-CZ" sz="2800" dirty="0">
                <a:latin typeface="Trebuchet MS" pitchFamily="34" charset="0"/>
              </a:rPr>
              <a:t>) a přepínačů (</a:t>
            </a:r>
            <a:r>
              <a:rPr lang="cs-CZ" sz="2800" dirty="0" err="1">
                <a:latin typeface="Trebuchet MS" pitchFamily="34" charset="0"/>
              </a:rPr>
              <a:t>Switchů</a:t>
            </a:r>
            <a:r>
              <a:rPr lang="cs-CZ" sz="2800" dirty="0" smtClean="0">
                <a:latin typeface="Trebuchet MS" pitchFamily="34" charset="0"/>
              </a:rPr>
              <a:t>), </a:t>
            </a:r>
            <a:r>
              <a:rPr lang="cs-CZ" sz="2800" dirty="0">
                <a:latin typeface="Trebuchet MS" pitchFamily="34" charset="0"/>
              </a:rPr>
              <a:t>jako přenosové médium se používal koaxiální kabel </a:t>
            </a:r>
            <a:r>
              <a:rPr lang="cs-CZ" sz="2800" dirty="0" smtClean="0">
                <a:latin typeface="Trebuchet MS" pitchFamily="34" charset="0"/>
              </a:rPr>
              <a:t>RG58.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P</a:t>
            </a:r>
            <a:r>
              <a:rPr lang="cs-CZ" sz="2800" dirty="0" smtClean="0">
                <a:latin typeface="Trebuchet MS" pitchFamily="34" charset="0"/>
              </a:rPr>
              <a:t>řístupová </a:t>
            </a:r>
            <a:r>
              <a:rPr lang="cs-CZ" sz="2800" dirty="0">
                <a:latin typeface="Trebuchet MS" pitchFamily="34" charset="0"/>
              </a:rPr>
              <a:t>metoda byla </a:t>
            </a:r>
            <a:r>
              <a:rPr lang="cs-CZ" sz="2800" dirty="0" err="1">
                <a:latin typeface="Trebuchet MS" pitchFamily="34" charset="0"/>
              </a:rPr>
              <a:t>token</a:t>
            </a:r>
            <a:r>
              <a:rPr lang="cs-CZ" sz="2800" dirty="0">
                <a:latin typeface="Trebuchet MS" pitchFamily="34" charset="0"/>
              </a:rPr>
              <a:t> bus (</a:t>
            </a:r>
            <a:r>
              <a:rPr lang="cs-CZ" sz="2800" dirty="0" err="1">
                <a:latin typeface="Trebuchet MS" pitchFamily="34" charset="0"/>
              </a:rPr>
              <a:t>token</a:t>
            </a:r>
            <a:r>
              <a:rPr lang="cs-CZ" sz="2800" dirty="0">
                <a:latin typeface="Trebuchet MS" pitchFamily="34" charset="0"/>
              </a:rPr>
              <a:t> se pohyboval po myšleném, ne skutečně fyzickém kruhu</a:t>
            </a:r>
            <a:r>
              <a:rPr lang="cs-CZ" sz="2800" dirty="0" smtClean="0">
                <a:latin typeface="Trebuchet MS" pitchFamily="34" charset="0"/>
              </a:rPr>
              <a:t>).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 smtClean="0">
                <a:latin typeface="Trebuchet MS" pitchFamily="34" charset="0"/>
              </a:rPr>
              <a:t>U </a:t>
            </a:r>
            <a:r>
              <a:rPr lang="cs-CZ" sz="2800" dirty="0">
                <a:latin typeface="Trebuchet MS" pitchFamily="34" charset="0"/>
              </a:rPr>
              <a:t>nás se téměř </a:t>
            </a:r>
            <a:r>
              <a:rPr lang="cs-CZ" sz="2800" dirty="0" smtClean="0">
                <a:latin typeface="Trebuchet MS" pitchFamily="34" charset="0"/>
              </a:rPr>
              <a:t>nepoužívala.</a:t>
            </a:r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http://upload.wikimedia.org/wikipedia/commons/d/d1/Computernetwor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341438"/>
            <a:ext cx="8137525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ovéPole 2"/>
          <p:cNvSpPr txBox="1">
            <a:spLocks noChangeArrowheads="1"/>
          </p:cNvSpPr>
          <p:nvPr/>
        </p:nvSpPr>
        <p:spPr bwMode="auto">
          <a:xfrm>
            <a:off x="468313" y="260350"/>
            <a:ext cx="8280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2800" dirty="0">
                <a:latin typeface="Trebuchet MS" pitchFamily="34" charset="0"/>
              </a:rPr>
              <a:t>Ukázka zapojení sítě </a:t>
            </a:r>
            <a:r>
              <a:rPr lang="cs-CZ" sz="2800" dirty="0" err="1">
                <a:latin typeface="Trebuchet MS" pitchFamily="34" charset="0"/>
              </a:rPr>
              <a:t>ARcNet</a:t>
            </a:r>
            <a:r>
              <a:rPr lang="cs-CZ" sz="2800" dirty="0">
                <a:latin typeface="Trebuchet MS" pitchFamily="34" charset="0"/>
              </a:rPr>
              <a:t> a později </a:t>
            </a:r>
            <a:r>
              <a:rPr lang="cs-CZ" sz="2800" dirty="0" err="1">
                <a:latin typeface="Trebuchet MS" pitchFamily="34" charset="0"/>
              </a:rPr>
              <a:t>Ethernet</a:t>
            </a:r>
            <a:r>
              <a:rPr lang="cs-CZ" sz="2800" dirty="0">
                <a:latin typeface="Trebuchet MS" pitchFamily="34" charset="0"/>
              </a:rPr>
              <a:t> (Hub(</a:t>
            </a:r>
            <a:r>
              <a:rPr lang="cs-CZ" sz="2800" dirty="0" err="1">
                <a:latin typeface="Trebuchet MS" pitchFamily="34" charset="0"/>
              </a:rPr>
              <a:t>rozbočovač</a:t>
            </a:r>
            <a:r>
              <a:rPr lang="cs-CZ" sz="2800" dirty="0">
                <a:latin typeface="Trebuchet MS" pitchFamily="34" charset="0"/>
              </a:rPr>
              <a:t>) nahradil </a:t>
            </a:r>
            <a:r>
              <a:rPr lang="cs-CZ" sz="2800" dirty="0" err="1">
                <a:latin typeface="Trebuchet MS" pitchFamily="34" charset="0"/>
              </a:rPr>
              <a:t>Switch</a:t>
            </a:r>
            <a:r>
              <a:rPr lang="cs-CZ" sz="2800" dirty="0">
                <a:latin typeface="Trebuchet MS" pitchFamily="34" charset="0"/>
              </a:rPr>
              <a:t> (přepínač</a:t>
            </a:r>
            <a:r>
              <a:rPr lang="cs-CZ" sz="2800" dirty="0" smtClean="0">
                <a:latin typeface="Trebuchet MS" pitchFamily="34" charset="0"/>
              </a:rPr>
              <a:t>).</a:t>
            </a:r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896448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cs-CZ" sz="3200" b="1" i="1" dirty="0" err="1">
                <a:solidFill>
                  <a:srgbClr val="C00000"/>
                </a:solidFill>
                <a:latin typeface="Trebuchet MS" pitchFamily="34" charset="0"/>
              </a:rPr>
              <a:t>Ethernet</a:t>
            </a:r>
            <a:endParaRPr lang="cs-CZ" sz="3200" b="1" i="1" dirty="0">
              <a:solidFill>
                <a:srgbClr val="C00000"/>
              </a:solidFill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 smtClean="0">
                <a:latin typeface="Trebuchet MS" pitchFamily="34" charset="0"/>
              </a:rPr>
              <a:t>Je nejrozšířenější </a:t>
            </a:r>
            <a:r>
              <a:rPr lang="cs-CZ" sz="2800" dirty="0">
                <a:latin typeface="Trebuchet MS" pitchFamily="34" charset="0"/>
              </a:rPr>
              <a:t>standard </a:t>
            </a:r>
            <a:r>
              <a:rPr lang="cs-CZ" sz="2800" dirty="0" smtClean="0">
                <a:latin typeface="Trebuchet MS" pitchFamily="34" charset="0"/>
              </a:rPr>
              <a:t>LAN.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P</a:t>
            </a:r>
            <a:r>
              <a:rPr lang="cs-CZ" sz="2800" dirty="0" smtClean="0">
                <a:latin typeface="Trebuchet MS" pitchFamily="34" charset="0"/>
              </a:rPr>
              <a:t>oužívá </a:t>
            </a:r>
            <a:r>
              <a:rPr lang="cs-CZ" sz="2800" dirty="0">
                <a:latin typeface="Trebuchet MS" pitchFamily="34" charset="0"/>
              </a:rPr>
              <a:t>kolizní přístupovou metodu </a:t>
            </a:r>
            <a:r>
              <a:rPr lang="cs-CZ" sz="2800" dirty="0" smtClean="0">
                <a:latin typeface="Trebuchet MS" pitchFamily="34" charset="0"/>
              </a:rPr>
              <a:t>CSMA/CD.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L</a:t>
            </a:r>
            <a:r>
              <a:rPr lang="cs-CZ" sz="2800" dirty="0" smtClean="0">
                <a:latin typeface="Trebuchet MS" pitchFamily="34" charset="0"/>
              </a:rPr>
              <a:t>ze </a:t>
            </a:r>
            <a:r>
              <a:rPr lang="cs-CZ" sz="2800" dirty="0">
                <a:latin typeface="Trebuchet MS" pitchFamily="34" charset="0"/>
              </a:rPr>
              <a:t>jej </a:t>
            </a:r>
            <a:r>
              <a:rPr lang="cs-CZ" sz="2800" dirty="0" smtClean="0">
                <a:latin typeface="Trebuchet MS" pitchFamily="34" charset="0"/>
              </a:rPr>
              <a:t>rozdělit </a:t>
            </a:r>
            <a:r>
              <a:rPr lang="cs-CZ" sz="2800" dirty="0">
                <a:latin typeface="Trebuchet MS" pitchFamily="34" charset="0"/>
              </a:rPr>
              <a:t>na </a:t>
            </a:r>
            <a:r>
              <a:rPr lang="cs-CZ" sz="2800" dirty="0" err="1">
                <a:latin typeface="Trebuchet MS" pitchFamily="34" charset="0"/>
              </a:rPr>
              <a:t>Ethernet</a:t>
            </a: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400" dirty="0">
                <a:latin typeface="Trebuchet MS" pitchFamily="34" charset="0"/>
              </a:rPr>
              <a:t>(</a:t>
            </a:r>
            <a:r>
              <a:rPr lang="cs-CZ" sz="2400" dirty="0" smtClean="0">
                <a:latin typeface="Trebuchet MS" pitchFamily="34" charset="0"/>
              </a:rPr>
              <a:t>10 </a:t>
            </a:r>
            <a:r>
              <a:rPr lang="cs-CZ" sz="2400" dirty="0" err="1" smtClean="0">
                <a:latin typeface="Trebuchet MS" pitchFamily="34" charset="0"/>
              </a:rPr>
              <a:t>Mbps</a:t>
            </a:r>
            <a:r>
              <a:rPr lang="cs-CZ" sz="2400" dirty="0">
                <a:latin typeface="Trebuchet MS" pitchFamily="34" charset="0"/>
              </a:rPr>
              <a:t>)</a:t>
            </a:r>
            <a:r>
              <a:rPr lang="cs-CZ" sz="2800" dirty="0">
                <a:latin typeface="Trebuchet MS" pitchFamily="34" charset="0"/>
              </a:rPr>
              <a:t>, </a:t>
            </a:r>
            <a:r>
              <a:rPr lang="cs-CZ" sz="2800" dirty="0" smtClean="0">
                <a:latin typeface="Trebuchet MS" pitchFamily="34" charset="0"/>
              </a:rPr>
              <a:t/>
            </a:r>
            <a:br>
              <a:rPr lang="cs-CZ" sz="2800" dirty="0" smtClean="0">
                <a:latin typeface="Trebuchet MS" pitchFamily="34" charset="0"/>
              </a:rPr>
            </a:br>
            <a:r>
              <a:rPr lang="cs-CZ" sz="2800" dirty="0" err="1" smtClean="0">
                <a:latin typeface="Trebuchet MS" pitchFamily="34" charset="0"/>
              </a:rPr>
              <a:t>Fast</a:t>
            </a:r>
            <a:r>
              <a:rPr lang="cs-CZ" sz="2800" dirty="0" smtClean="0">
                <a:latin typeface="Trebuchet MS" pitchFamily="34" charset="0"/>
              </a:rPr>
              <a:t> </a:t>
            </a:r>
            <a:r>
              <a:rPr lang="cs-CZ" sz="2800" dirty="0" err="1" smtClean="0">
                <a:latin typeface="Trebuchet MS" pitchFamily="34" charset="0"/>
              </a:rPr>
              <a:t>Ethernet</a:t>
            </a:r>
            <a:r>
              <a:rPr lang="cs-CZ" sz="2800" dirty="0" smtClean="0">
                <a:latin typeface="Trebuchet MS" pitchFamily="34" charset="0"/>
              </a:rPr>
              <a:t> </a:t>
            </a:r>
            <a:r>
              <a:rPr lang="cs-CZ" sz="2400" dirty="0" smtClean="0">
                <a:latin typeface="Trebuchet MS" pitchFamily="34" charset="0"/>
              </a:rPr>
              <a:t>(100 </a:t>
            </a:r>
            <a:r>
              <a:rPr lang="cs-CZ" sz="2400" dirty="0" err="1" smtClean="0">
                <a:latin typeface="Trebuchet MS" pitchFamily="34" charset="0"/>
              </a:rPr>
              <a:t>Mbps</a:t>
            </a:r>
            <a:r>
              <a:rPr lang="cs-CZ" sz="2400" dirty="0" smtClean="0">
                <a:latin typeface="Trebuchet MS" pitchFamily="34" charset="0"/>
              </a:rPr>
              <a:t>), </a:t>
            </a:r>
            <a:r>
              <a:rPr lang="cs-CZ" sz="2800" dirty="0" smtClean="0">
                <a:latin typeface="Trebuchet MS" pitchFamily="34" charset="0"/>
              </a:rPr>
              <a:t>gigabitový </a:t>
            </a:r>
            <a:r>
              <a:rPr lang="cs-CZ" sz="2800" dirty="0" err="1" smtClean="0">
                <a:latin typeface="Trebuchet MS" pitchFamily="34" charset="0"/>
              </a:rPr>
              <a:t>Ethernet</a:t>
            </a:r>
            <a:r>
              <a:rPr lang="cs-CZ" sz="2800" dirty="0" smtClean="0">
                <a:latin typeface="Trebuchet MS" pitchFamily="34" charset="0"/>
              </a:rPr>
              <a:t> </a:t>
            </a:r>
            <a:br>
              <a:rPr lang="cs-CZ" sz="2800" dirty="0" smtClean="0">
                <a:latin typeface="Trebuchet MS" pitchFamily="34" charset="0"/>
              </a:rPr>
            </a:br>
            <a:r>
              <a:rPr lang="cs-CZ" sz="2400" dirty="0" smtClean="0">
                <a:latin typeface="Trebuchet MS" pitchFamily="34" charset="0"/>
              </a:rPr>
              <a:t>(1 000 </a:t>
            </a:r>
            <a:r>
              <a:rPr lang="cs-CZ" sz="2400" dirty="0" err="1" smtClean="0">
                <a:latin typeface="Trebuchet MS" pitchFamily="34" charset="0"/>
              </a:rPr>
              <a:t>Mbps</a:t>
            </a:r>
            <a:r>
              <a:rPr lang="cs-CZ" sz="2400" dirty="0" smtClean="0">
                <a:latin typeface="Trebuchet MS" pitchFamily="34" charset="0"/>
              </a:rPr>
              <a:t>) </a:t>
            </a:r>
            <a:r>
              <a:rPr lang="cs-CZ" sz="2800" dirty="0" smtClean="0">
                <a:latin typeface="Trebuchet MS" pitchFamily="34" charset="0"/>
              </a:rPr>
              <a:t>a 10-</a:t>
            </a:r>
            <a:r>
              <a:rPr lang="cs-CZ" sz="2800" dirty="0" err="1" smtClean="0">
                <a:latin typeface="Trebuchet MS" pitchFamily="34" charset="0"/>
              </a:rPr>
              <a:t>tigigabitový</a:t>
            </a:r>
            <a:r>
              <a:rPr lang="cs-CZ" sz="2800" dirty="0" smtClean="0">
                <a:latin typeface="Trebuchet MS" pitchFamily="34" charset="0"/>
              </a:rPr>
              <a:t> </a:t>
            </a:r>
            <a:r>
              <a:rPr lang="cs-CZ" sz="2800" dirty="0" err="1" smtClean="0">
                <a:latin typeface="Trebuchet MS" pitchFamily="34" charset="0"/>
              </a:rPr>
              <a:t>Ethernet</a:t>
            </a:r>
            <a:r>
              <a:rPr lang="cs-CZ" sz="2800" dirty="0" smtClean="0">
                <a:latin typeface="Trebuchet MS" pitchFamily="34" charset="0"/>
              </a:rPr>
              <a:t> </a:t>
            </a:r>
            <a:r>
              <a:rPr lang="cs-CZ" sz="2400" dirty="0" smtClean="0">
                <a:latin typeface="Trebuchet MS" pitchFamily="34" charset="0"/>
              </a:rPr>
              <a:t>(10 000 </a:t>
            </a:r>
            <a:r>
              <a:rPr lang="cs-CZ" sz="2400" dirty="0" err="1" smtClean="0">
                <a:latin typeface="Trebuchet MS" pitchFamily="34" charset="0"/>
              </a:rPr>
              <a:t>Mbps</a:t>
            </a:r>
            <a:r>
              <a:rPr lang="cs-CZ" sz="2400" dirty="0" smtClean="0">
                <a:latin typeface="Trebuchet MS" pitchFamily="34" charset="0"/>
              </a:rPr>
              <a:t>).</a:t>
            </a:r>
            <a:endParaRPr lang="cs-CZ" sz="24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 smtClean="0"/>
              <a:t>Původně </a:t>
            </a:r>
            <a:r>
              <a:rPr lang="cs-CZ" sz="2800" dirty="0"/>
              <a:t>byl používaný pro </a:t>
            </a:r>
            <a:r>
              <a:rPr lang="cs-CZ" sz="2800" dirty="0" smtClean="0"/>
              <a:t>sběrnicovou, </a:t>
            </a:r>
            <a:br>
              <a:rPr lang="cs-CZ" sz="2800" dirty="0" smtClean="0"/>
            </a:br>
            <a:r>
              <a:rPr lang="cs-CZ" sz="2800" dirty="0" smtClean="0"/>
              <a:t>v současnosti </a:t>
            </a:r>
            <a:r>
              <a:rPr lang="cs-CZ" sz="2800" dirty="0"/>
              <a:t>pro hvězdicovou </a:t>
            </a:r>
            <a:r>
              <a:rPr lang="cs-CZ" sz="2800" dirty="0" smtClean="0"/>
              <a:t>topologii.</a:t>
            </a:r>
            <a:endParaRPr lang="cs-CZ" sz="2800" dirty="0"/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Kategorie :</a:t>
            </a:r>
          </a:p>
          <a:p>
            <a:pPr marL="971550" lvl="1" indent="-514350" algn="just">
              <a:buFont typeface="+mj-lt"/>
              <a:buAutoNum type="alphaLcParenR"/>
              <a:defRPr/>
            </a:pPr>
            <a:r>
              <a:rPr lang="cs-CZ" sz="2400" dirty="0" err="1" smtClean="0">
                <a:latin typeface="Trebuchet MS" pitchFamily="34" charset="0"/>
              </a:rPr>
              <a:t>thin</a:t>
            </a:r>
            <a:r>
              <a:rPr lang="cs-CZ" sz="2400" dirty="0" smtClean="0">
                <a:latin typeface="Trebuchet MS" pitchFamily="34" charset="0"/>
              </a:rPr>
              <a:t> (tenký) </a:t>
            </a:r>
            <a:r>
              <a:rPr lang="cs-CZ" sz="2400" dirty="0" err="1" smtClean="0">
                <a:latin typeface="Trebuchet MS" pitchFamily="34" charset="0"/>
              </a:rPr>
              <a:t>ethernet</a:t>
            </a:r>
            <a:r>
              <a:rPr lang="cs-CZ" sz="2400" dirty="0" smtClean="0">
                <a:latin typeface="Trebuchet MS" pitchFamily="34" charset="0"/>
              </a:rPr>
              <a:t> - sběrnicová technologie</a:t>
            </a:r>
            <a:br>
              <a:rPr lang="cs-CZ" sz="2400" dirty="0" smtClean="0">
                <a:latin typeface="Trebuchet MS" pitchFamily="34" charset="0"/>
              </a:rPr>
            </a:br>
            <a:r>
              <a:rPr lang="cs-CZ" sz="2400" dirty="0" smtClean="0">
                <a:latin typeface="Trebuchet MS" pitchFamily="34" charset="0"/>
              </a:rPr>
              <a:t>s maximální délkou segmentu 185 m (</a:t>
            </a:r>
            <a:r>
              <a:rPr lang="cs-CZ" sz="2400" dirty="0" err="1" smtClean="0">
                <a:latin typeface="Trebuchet MS" pitchFamily="34" charset="0"/>
              </a:rPr>
              <a:t>koax</a:t>
            </a:r>
            <a:r>
              <a:rPr lang="cs-CZ" sz="2400" dirty="0" smtClean="0">
                <a:latin typeface="Trebuchet MS" pitchFamily="34" charset="0"/>
              </a:rPr>
              <a:t>. kabel)</a:t>
            </a:r>
          </a:p>
          <a:p>
            <a:pPr marL="971550" lvl="1" indent="-514350" algn="just">
              <a:buFont typeface="+mj-lt"/>
              <a:buAutoNum type="alphaLcParenR"/>
              <a:defRPr/>
            </a:pPr>
            <a:r>
              <a:rPr lang="cs-CZ" sz="2400" dirty="0" err="1" smtClean="0">
                <a:latin typeface="Trebuchet MS" pitchFamily="34" charset="0"/>
              </a:rPr>
              <a:t>fast</a:t>
            </a:r>
            <a:r>
              <a:rPr lang="cs-CZ" sz="2400" dirty="0" smtClean="0">
                <a:latin typeface="Trebuchet MS" pitchFamily="34" charset="0"/>
              </a:rPr>
              <a:t> (rychlý) </a:t>
            </a:r>
            <a:r>
              <a:rPr lang="cs-CZ" sz="2400" dirty="0" err="1" smtClean="0">
                <a:latin typeface="Trebuchet MS" pitchFamily="34" charset="0"/>
              </a:rPr>
              <a:t>ethernet</a:t>
            </a:r>
            <a:r>
              <a:rPr lang="cs-CZ" sz="2400" dirty="0" smtClean="0">
                <a:latin typeface="Trebuchet MS" pitchFamily="34" charset="0"/>
              </a:rPr>
              <a:t> využívá jako přenosové médium kroucenou dvojlinku (případně optická vlákna). Topologie hvězdicová. </a:t>
            </a:r>
          </a:p>
          <a:p>
            <a:pPr marL="971550" lvl="1" indent="-514350" algn="just">
              <a:defRPr/>
            </a:pPr>
            <a:r>
              <a:rPr lang="cs-CZ" sz="2800" dirty="0" smtClean="0">
                <a:latin typeface="Trebuchet MS" pitchFamily="34" charset="0"/>
              </a:rPr>
              <a:t> 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defRPr/>
            </a:pPr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388" y="115888"/>
            <a:ext cx="8640762" cy="44627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cs-CZ" sz="3200" b="1" i="1" dirty="0" err="1">
                <a:solidFill>
                  <a:srgbClr val="C00000"/>
                </a:solidFill>
                <a:latin typeface="Trebuchet MS" pitchFamily="34" charset="0"/>
              </a:rPr>
              <a:t>Token</a:t>
            </a:r>
            <a:r>
              <a:rPr lang="cs-CZ" sz="3200" b="1" i="1" dirty="0">
                <a:solidFill>
                  <a:srgbClr val="C00000"/>
                </a:solidFill>
                <a:latin typeface="Trebuchet MS" pitchFamily="34" charset="0"/>
              </a:rPr>
              <a:t> Ring</a:t>
            </a:r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 smtClean="0"/>
              <a:t>Kruhová </a:t>
            </a:r>
            <a:r>
              <a:rPr lang="cs-CZ" sz="2800" dirty="0"/>
              <a:t>topologie, přístupová metoda </a:t>
            </a:r>
            <a:r>
              <a:rPr lang="cs-CZ" sz="2800" dirty="0" err="1"/>
              <a:t>token</a:t>
            </a:r>
            <a:r>
              <a:rPr lang="cs-CZ" sz="2800" dirty="0"/>
              <a:t>, v sítí se používá centrální stanice MAU (ekvivalent HUB v </a:t>
            </a:r>
            <a:r>
              <a:rPr lang="cs-CZ" sz="2800" dirty="0" err="1"/>
              <a:t>ethernetu</a:t>
            </a:r>
            <a:r>
              <a:rPr lang="cs-CZ" sz="2800" dirty="0" smtClean="0"/>
              <a:t>).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 smtClean="0"/>
              <a:t>V sítí </a:t>
            </a:r>
            <a:r>
              <a:rPr lang="cs-CZ" sz="2800" dirty="0"/>
              <a:t>se používá několik druhů kabelů (UTP, optický kabel</a:t>
            </a:r>
            <a:r>
              <a:rPr lang="cs-CZ" sz="2800" dirty="0" smtClean="0"/>
              <a:t>).</a:t>
            </a:r>
            <a:endParaRPr lang="cs-CZ" sz="2800" dirty="0"/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/>
              <a:t>K</a:t>
            </a:r>
            <a:r>
              <a:rPr lang="cs-CZ" sz="2800" dirty="0" smtClean="0"/>
              <a:t>aždý </a:t>
            </a:r>
            <a:r>
              <a:rPr lang="cs-CZ" sz="2800" dirty="0"/>
              <a:t>MAU má jednu zdířku RI (ring in) a jednu RO (ring </a:t>
            </a:r>
            <a:r>
              <a:rPr lang="cs-CZ" sz="2800" dirty="0" err="1"/>
              <a:t>out</a:t>
            </a:r>
            <a:r>
              <a:rPr lang="cs-CZ" sz="2800" dirty="0"/>
              <a:t>). Zbylé zdířky se používají k připojení počítačů.</a:t>
            </a:r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 smtClean="0"/>
              <a:t>Jde </a:t>
            </a:r>
            <a:r>
              <a:rPr lang="cs-CZ" sz="2800" dirty="0"/>
              <a:t>o topologii kruhu kombinovanou s </a:t>
            </a:r>
            <a:r>
              <a:rPr lang="cs-CZ" sz="2800" dirty="0" smtClean="0"/>
              <a:t>hvězdou.</a:t>
            </a:r>
            <a:endParaRPr lang="cs-CZ" sz="2800" dirty="0">
              <a:latin typeface="Trebuchet MS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4868863"/>
            <a:ext cx="3143250" cy="19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483</TotalTime>
  <Words>734</Words>
  <Application>Microsoft Office PowerPoint</Application>
  <PresentationFormat>Předvádění na obrazovce (4:3)</PresentationFormat>
  <Paragraphs>147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Shluk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Tester</dc:creator>
  <cp:lastModifiedBy>Tester</cp:lastModifiedBy>
  <cp:revision>96</cp:revision>
  <dcterms:created xsi:type="dcterms:W3CDTF">2012-09-03T09:18:06Z</dcterms:created>
  <dcterms:modified xsi:type="dcterms:W3CDTF">2013-04-10T09:58:23Z</dcterms:modified>
</cp:coreProperties>
</file>