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0"/>
  </p:handoutMasterIdLst>
  <p:sldIdLst>
    <p:sldId id="258" r:id="rId2"/>
    <p:sldId id="257" r:id="rId3"/>
    <p:sldId id="256" r:id="rId4"/>
    <p:sldId id="259" r:id="rId5"/>
    <p:sldId id="273" r:id="rId6"/>
    <p:sldId id="274" r:id="rId7"/>
    <p:sldId id="275" r:id="rId8"/>
    <p:sldId id="276" r:id="rId9"/>
    <p:sldId id="277" r:id="rId10"/>
    <p:sldId id="271" r:id="rId11"/>
    <p:sldId id="281" r:id="rId12"/>
    <p:sldId id="263" r:id="rId13"/>
    <p:sldId id="280" r:id="rId14"/>
    <p:sldId id="267" r:id="rId15"/>
    <p:sldId id="272" r:id="rId16"/>
    <p:sldId id="278" r:id="rId17"/>
    <p:sldId id="279" r:id="rId18"/>
    <p:sldId id="270" r:id="rId19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60"/>
  </p:normalViewPr>
  <p:slideViewPr>
    <p:cSldViewPr>
      <p:cViewPr varScale="1">
        <p:scale>
          <a:sx n="76" d="100"/>
          <a:sy n="7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C7A2C5-062E-4295-9F22-AADB36FE794D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00" y="9432925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69A859B-D19C-4800-89AB-24E49FF190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35F5ABF-6112-4CDE-850C-5942D8607399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CF7353E3-809B-484C-B350-557DA2D239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8B0F-BB11-47E9-8CE5-6A2C23123F8E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37C08-8395-4A4C-B317-0FCC084E14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961F9-5577-4682-AF1B-B8013F37B327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2E7F7-75C8-4FA3-8542-110661B2D7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5D934-F3FB-45AC-AF19-2C098E51CAC0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44739-90E3-4CAF-A2D2-E08AF4C03F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05DA04-5B63-4602-A763-8DCF62BFCD6F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86649E-CB0C-4E34-B458-D00F6426BA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E4408D-E404-4CEE-A692-AEBF218A56B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2EEDDE-B611-44DF-BBE6-6A8C0DC318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15651C-E7DB-4329-B830-36DB41A48C62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85E83F-52B2-4BFB-9625-691EABAC72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6CF924-3375-4C52-BE9C-11501BB9B138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D6E86B-5701-4CCD-BA31-668F0898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FA4FB-44E0-40AC-8182-1FD3D9CC4E46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0365A-9F6C-4102-8338-7F1821505E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F4C304-5E9E-437F-87D1-90A76926FA4B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69A39C-D0C8-47FE-82C2-ACAF64C80C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5A209CC-80C9-40C1-BE27-19FE472B6EEC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AA8FADA-D630-4695-9545-394A59009B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F7AE47E-81F3-489A-B859-862518714A25}" type="datetimeFigureOut">
              <a:rPr lang="cs-CZ"/>
              <a:pPr>
                <a:defRPr/>
              </a:pPr>
              <a:t>26.4.2013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C4A0F05-D198-4FE8-8C36-A6C73F35EB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bblesandbuttons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1557338"/>
            <a:ext cx="4321175" cy="143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400" b="1">
                <a:cs typeface="Arial" charset="0"/>
              </a:rPr>
              <a:t>„</a:t>
            </a:r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EU peníze školám“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Projekt DIGIT – digitalizace výuky na ISŠTE Sokolov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 sz="1400" b="1">
              <a:latin typeface="Trebuchet MS" pitchFamily="34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cs-CZ" sz="1400" b="1">
                <a:latin typeface="Trebuchet MS" pitchFamily="34" charset="0"/>
                <a:ea typeface="Times New Roman" pitchFamily="18" charset="0"/>
                <a:cs typeface="Arial" charset="0"/>
              </a:rPr>
              <a:t>reg.č. CZ.1.07/1.5.00/34.0496</a:t>
            </a:r>
            <a:endParaRPr lang="cs-CZ" sz="600">
              <a:ea typeface="Times New Roman" pitchFamily="18" charset="0"/>
              <a:cs typeface="Arial" charset="0"/>
            </a:endParaRPr>
          </a:p>
          <a:p>
            <a:pPr eaLnBrk="0" hangingPunct="0"/>
            <a:endParaRPr lang="cs-CZ">
              <a:ea typeface="Times New Roman" pitchFamily="18" charset="0"/>
              <a:cs typeface="Arial" charset="0"/>
            </a:endParaRPr>
          </a:p>
        </p:txBody>
      </p:sp>
      <p:pic>
        <p:nvPicPr>
          <p:cNvPr id="14339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88913"/>
            <a:ext cx="3948112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4067175" y="1125538"/>
          <a:ext cx="4860925" cy="4824412"/>
        </p:xfrm>
        <a:graphic>
          <a:graphicData uri="http://schemas.openxmlformats.org/drawingml/2006/table">
            <a:tbl>
              <a:tblPr/>
              <a:tblGrid>
                <a:gridCol w="2201008"/>
                <a:gridCol w="2659024"/>
              </a:tblGrid>
              <a:tr h="450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III/2 Inovace a zkvalitnění výuky prostřednictvím ICT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VY_32_INOVACE_1_3_09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Název vzdělávacího materiálu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Zpřístupňování informací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Jméno autora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Ing. Bulka Josef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Tematická oblast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Počítačové sítě a internet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Vzdělávací obor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Všechny obory školy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8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Předmět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Informační a komunikační technologie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Ročník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1. a 2. 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Rozvíjené klíčové kompetence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Kompetence k učení, řešení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problému,</a:t>
                      </a:r>
                      <a:r>
                        <a:rPr lang="cs-CZ" sz="1200" baseline="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komunikativní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pracovní,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personální</a:t>
                      </a:r>
                      <a:r>
                        <a:rPr lang="cs-CZ" sz="1200" baseline="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sociální.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3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Průřezové téma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Informační a komunikační technologie, Člověk a svět práce, Člověk a životní prostředí, Občan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v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demokratické společnosti.</a:t>
                      </a:r>
                    </a:p>
                  </a:txBody>
                  <a:tcPr marL="43683" marR="43683" marT="849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0825" y="115888"/>
            <a:ext cx="8569325" cy="5816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3200" b="1" dirty="0">
                <a:solidFill>
                  <a:srgbClr val="C00000"/>
                </a:solidFill>
                <a:latin typeface="Trebuchet MS" pitchFamily="34" charset="0"/>
              </a:rPr>
              <a:t>FORMULACE DOTAZU POMOCÍ OPERÁTORŮ</a:t>
            </a:r>
          </a:p>
          <a:p>
            <a:pPr algn="just">
              <a:defRPr/>
            </a:pPr>
            <a:endParaRPr lang="cs-CZ" sz="3200" b="1" i="1" dirty="0">
              <a:solidFill>
                <a:srgbClr val="C00000"/>
              </a:solidFill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V</a:t>
            </a:r>
            <a:r>
              <a:rPr lang="cs-CZ" sz="2800" dirty="0">
                <a:latin typeface="Trebuchet MS" pitchFamily="34" charset="0"/>
              </a:rPr>
              <a:t>yhledávací </a:t>
            </a:r>
            <a:r>
              <a:rPr lang="cs-CZ" sz="2800" dirty="0">
                <a:latin typeface="Trebuchet MS" pitchFamily="34" charset="0"/>
              </a:rPr>
              <a:t>systémy mohou nabízet několik typů operátorů a funkcí  pro formulaci dotazu, tzv. Booleovské </a:t>
            </a:r>
            <a:r>
              <a:rPr lang="cs-CZ" sz="2800" dirty="0">
                <a:latin typeface="Trebuchet MS" pitchFamily="34" charset="0"/>
              </a:rPr>
              <a:t>operátory.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J</a:t>
            </a:r>
            <a:r>
              <a:rPr lang="cs-CZ" sz="2800" dirty="0">
                <a:latin typeface="Trebuchet MS" pitchFamily="34" charset="0"/>
              </a:rPr>
              <a:t>de </a:t>
            </a:r>
            <a:r>
              <a:rPr lang="cs-CZ" sz="2800" dirty="0">
                <a:latin typeface="Trebuchet MS" pitchFamily="34" charset="0"/>
              </a:rPr>
              <a:t>o nejčastěji používané funkce </a:t>
            </a: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AND, OR </a:t>
            </a: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/>
            </a:r>
            <a:b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</a:br>
            <a:r>
              <a:rPr lang="cs-CZ" sz="2800" dirty="0">
                <a:latin typeface="Trebuchet MS" pitchFamily="34" charset="0"/>
              </a:rPr>
              <a:t>a </a:t>
            </a: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NOT</a:t>
            </a: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, </a:t>
            </a:r>
            <a:r>
              <a:rPr lang="cs-CZ" sz="2800" dirty="0">
                <a:latin typeface="Trebuchet MS" pitchFamily="34" charset="0"/>
              </a:rPr>
              <a:t>(</a:t>
            </a:r>
            <a:r>
              <a:rPr lang="cs-CZ" sz="2800" dirty="0">
                <a:latin typeface="Trebuchet MS" pitchFamily="34" charset="0"/>
              </a:rPr>
              <a:t>případně </a:t>
            </a: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AND NOT</a:t>
            </a:r>
            <a:r>
              <a:rPr lang="cs-CZ" sz="2800" dirty="0">
                <a:latin typeface="Trebuchet MS" pitchFamily="34" charset="0"/>
              </a:rPr>
              <a:t>).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O</a:t>
            </a:r>
            <a:r>
              <a:rPr lang="cs-CZ" sz="2800" dirty="0">
                <a:latin typeface="Trebuchet MS" pitchFamily="34" charset="0"/>
              </a:rPr>
              <a:t>perátory </a:t>
            </a:r>
            <a:r>
              <a:rPr lang="cs-CZ" sz="2800" dirty="0">
                <a:latin typeface="Trebuchet MS" pitchFamily="34" charset="0"/>
              </a:rPr>
              <a:t>spojují slova do logických vztahů, </a:t>
            </a:r>
            <a:r>
              <a:rPr lang="cs-CZ" sz="2800" dirty="0">
                <a:latin typeface="Trebuchet MS" pitchFamily="34" charset="0"/>
              </a:rPr>
              <a:t>které odpovídají </a:t>
            </a:r>
            <a:r>
              <a:rPr lang="cs-CZ" sz="2800" dirty="0">
                <a:latin typeface="Trebuchet MS" pitchFamily="34" charset="0"/>
              </a:rPr>
              <a:t>požadované formulaci konkrétního </a:t>
            </a:r>
            <a:r>
              <a:rPr lang="cs-CZ" sz="2800" dirty="0">
                <a:latin typeface="Trebuchet MS" pitchFamily="34" charset="0"/>
              </a:rPr>
              <a:t>dotazu: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o</a:t>
            </a:r>
            <a:r>
              <a:rPr lang="cs-CZ" sz="2800" dirty="0">
                <a:latin typeface="Trebuchet MS" pitchFamily="34" charset="0"/>
              </a:rPr>
              <a:t>perátor </a:t>
            </a:r>
            <a:r>
              <a:rPr lang="cs-CZ" sz="2800" dirty="0">
                <a:solidFill>
                  <a:srgbClr val="C00000"/>
                </a:solidFill>
                <a:latin typeface="Trebuchet MS" pitchFamily="34" charset="0"/>
              </a:rPr>
              <a:t>AND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- zužuje dotaz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o</a:t>
            </a:r>
            <a:r>
              <a:rPr lang="cs-CZ" sz="2800" dirty="0">
                <a:latin typeface="Trebuchet MS" pitchFamily="34" charset="0"/>
              </a:rPr>
              <a:t>perátor </a:t>
            </a:r>
            <a:r>
              <a:rPr lang="cs-CZ" sz="2800" dirty="0">
                <a:solidFill>
                  <a:srgbClr val="C00000"/>
                </a:solidFill>
                <a:latin typeface="Trebuchet MS" pitchFamily="34" charset="0"/>
              </a:rPr>
              <a:t>OR -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dotaz </a:t>
            </a:r>
            <a:r>
              <a:rPr lang="cs-CZ" sz="2800" dirty="0">
                <a:latin typeface="Trebuchet MS" pitchFamily="34" charset="0"/>
              </a:rPr>
              <a:t>rozšiřuje</a:t>
            </a:r>
            <a:endParaRPr lang="cs-CZ" sz="2800" dirty="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operátor </a:t>
            </a:r>
            <a:r>
              <a:rPr lang="cs-CZ" sz="2800" dirty="0">
                <a:solidFill>
                  <a:srgbClr val="C00000"/>
                </a:solidFill>
                <a:latin typeface="Trebuchet MS" pitchFamily="34" charset="0"/>
              </a:rPr>
              <a:t>NOT</a:t>
            </a:r>
            <a:r>
              <a:rPr lang="cs-CZ" sz="2800" dirty="0">
                <a:latin typeface="Trebuchet MS" pitchFamily="34" charset="0"/>
              </a:rPr>
              <a:t> - odstraňuje </a:t>
            </a:r>
            <a:r>
              <a:rPr lang="cs-CZ" sz="2800" dirty="0">
                <a:latin typeface="Trebuchet MS" pitchFamily="34" charset="0"/>
              </a:rPr>
              <a:t>nežádoucí </a:t>
            </a:r>
            <a:r>
              <a:rPr lang="cs-CZ" sz="2800" dirty="0">
                <a:latin typeface="Trebuchet MS" pitchFamily="34" charset="0"/>
              </a:rPr>
              <a:t>dokumenty </a:t>
            </a:r>
            <a:endParaRPr lang="cs-CZ" sz="28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850" y="404813"/>
            <a:ext cx="8640763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3200" b="1" dirty="0">
                <a:solidFill>
                  <a:srgbClr val="C00000"/>
                </a:solidFill>
                <a:latin typeface="Trebuchet MS" pitchFamily="34" charset="0"/>
              </a:rPr>
              <a:t>VYHLEDÁVACÍ NÁSTROJE A SLUŽBY </a:t>
            </a:r>
          </a:p>
          <a:p>
            <a:pPr algn="just">
              <a:defRPr/>
            </a:pPr>
            <a:endParaRPr lang="cs-CZ" sz="3200" b="1" i="1" dirty="0">
              <a:solidFill>
                <a:srgbClr val="C00000"/>
              </a:solidFill>
              <a:latin typeface="Trebuchet MS" pitchFamily="34" charset="0"/>
            </a:endParaRPr>
          </a:p>
          <a:p>
            <a:pPr algn="just">
              <a:defRPr/>
            </a:pPr>
            <a:r>
              <a:rPr lang="cs-CZ" sz="2800" dirty="0">
                <a:latin typeface="Trebuchet MS" pitchFamily="34" charset="0"/>
              </a:rPr>
              <a:t>Existují dva základní typy vyhledávacích </a:t>
            </a:r>
            <a:r>
              <a:rPr lang="cs-CZ" sz="2800" dirty="0">
                <a:latin typeface="Trebuchet MS" pitchFamily="34" charset="0"/>
              </a:rPr>
              <a:t>nástrojů:</a:t>
            </a:r>
            <a:endParaRPr lang="cs-CZ" sz="2800" dirty="0">
              <a:latin typeface="Trebuchet MS" pitchFamily="34" charset="0"/>
            </a:endParaRPr>
          </a:p>
          <a:p>
            <a:pPr algn="just">
              <a:defRPr/>
            </a:pPr>
            <a:r>
              <a:rPr lang="cs-CZ" sz="2800" dirty="0">
                <a:latin typeface="Trebuchet MS" pitchFamily="34" charset="0"/>
              </a:rPr>
              <a:t> 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předmětové katalogy </a:t>
            </a:r>
            <a:r>
              <a:rPr lang="cs-CZ" sz="2800" dirty="0">
                <a:latin typeface="Trebuchet MS" pitchFamily="34" charset="0"/>
              </a:rPr>
              <a:t>(Internet </a:t>
            </a:r>
            <a:r>
              <a:rPr lang="cs-CZ" sz="2800" dirty="0" err="1">
                <a:latin typeface="Trebuchet MS" pitchFamily="34" charset="0"/>
              </a:rPr>
              <a:t>Directories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subject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catalogs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subject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directories</a:t>
            </a:r>
            <a:r>
              <a:rPr lang="cs-CZ" sz="2800" dirty="0">
                <a:latin typeface="Trebuchet MS" pitchFamily="34" charset="0"/>
              </a:rPr>
              <a:t> virtuální knihovna, rozcestník) – např. </a:t>
            </a:r>
            <a:r>
              <a:rPr lang="cs-CZ" sz="2800" dirty="0" err="1">
                <a:latin typeface="Trebuchet MS" pitchFamily="34" charset="0"/>
              </a:rPr>
              <a:t>Yahoo</a:t>
            </a:r>
            <a:r>
              <a:rPr lang="cs-CZ" sz="2800" dirty="0">
                <a:latin typeface="Trebuchet MS" pitchFamily="34" charset="0"/>
              </a:rPr>
              <a:t>, Seznam, Centrum, </a:t>
            </a:r>
            <a:r>
              <a:rPr lang="cs-CZ" sz="2800" dirty="0" err="1">
                <a:latin typeface="Trebuchet MS" pitchFamily="34" charset="0"/>
              </a:rPr>
              <a:t>Britanica</a:t>
            </a:r>
            <a:r>
              <a:rPr lang="cs-CZ" sz="2800" dirty="0">
                <a:latin typeface="Trebuchet MS" pitchFamily="34" charset="0"/>
              </a:rPr>
              <a:t> …</a:t>
            </a:r>
          </a:p>
          <a:p>
            <a:pPr marL="342900" indent="-342900" algn="just">
              <a:buClr>
                <a:schemeClr val="tx1"/>
              </a:buClr>
              <a:buFont typeface="Wingdings" pitchFamily="2" charset="2"/>
              <a:buChar char="l"/>
              <a:defRPr/>
            </a:pPr>
            <a:r>
              <a:rPr lang="cs-CZ" sz="2800" b="1" i="1" dirty="0">
                <a:solidFill>
                  <a:srgbClr val="C00000"/>
                </a:solidFill>
                <a:latin typeface="Trebuchet MS" pitchFamily="34" charset="0"/>
              </a:rPr>
              <a:t>vyhledávací stroje </a:t>
            </a:r>
            <a:r>
              <a:rPr lang="cs-CZ" sz="2800" dirty="0">
                <a:latin typeface="Trebuchet MS" pitchFamily="34" charset="0"/>
              </a:rPr>
              <a:t>(</a:t>
            </a:r>
            <a:r>
              <a:rPr lang="cs-CZ" sz="2800" dirty="0" err="1">
                <a:latin typeface="Trebuchet MS" pitchFamily="34" charset="0"/>
              </a:rPr>
              <a:t>search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err="1">
                <a:latin typeface="Trebuchet MS" pitchFamily="34" charset="0"/>
              </a:rPr>
              <a:t>engines</a:t>
            </a:r>
            <a:r>
              <a:rPr lang="cs-CZ" sz="2800" dirty="0">
                <a:latin typeface="Trebuchet MS" pitchFamily="34" charset="0"/>
              </a:rPr>
              <a:t>, vyhledávač)  např. </a:t>
            </a:r>
            <a:r>
              <a:rPr lang="cs-CZ" sz="2800" dirty="0" err="1">
                <a:latin typeface="Trebuchet MS" pitchFamily="34" charset="0"/>
              </a:rPr>
              <a:t>Google</a:t>
            </a:r>
            <a:r>
              <a:rPr lang="cs-CZ" sz="2800" dirty="0">
                <a:latin typeface="Trebuchet MS" pitchFamily="34" charset="0"/>
              </a:rPr>
              <a:t>, </a:t>
            </a:r>
            <a:r>
              <a:rPr lang="cs-CZ" sz="2800" dirty="0" err="1">
                <a:latin typeface="Trebuchet MS" pitchFamily="34" charset="0"/>
              </a:rPr>
              <a:t>Alta</a:t>
            </a:r>
            <a:r>
              <a:rPr lang="cs-CZ" sz="2800" dirty="0">
                <a:latin typeface="Trebuchet MS" pitchFamily="34" charset="0"/>
              </a:rPr>
              <a:t> Vista, </a:t>
            </a:r>
            <a:r>
              <a:rPr lang="cs-CZ" sz="2800" dirty="0" err="1">
                <a:latin typeface="Trebuchet MS" pitchFamily="34" charset="0"/>
              </a:rPr>
              <a:t>Vivisimo</a:t>
            </a:r>
            <a:r>
              <a:rPr lang="cs-CZ" sz="2800" dirty="0">
                <a:latin typeface="Trebuchet MS" pitchFamily="34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331640" y="620688"/>
            <a:ext cx="6552727" cy="1080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Pracovní list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4663" y="2420938"/>
            <a:ext cx="4032250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ovéPole 1"/>
          <p:cNvSpPr txBox="1">
            <a:spLocks noChangeArrowheads="1"/>
          </p:cNvSpPr>
          <p:nvPr/>
        </p:nvSpPr>
        <p:spPr bwMode="auto">
          <a:xfrm>
            <a:off x="468313" y="908050"/>
            <a:ext cx="8567737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</a:rPr>
              <a:t>Pomocí předmětového katalogu </a:t>
            </a:r>
            <a:r>
              <a:rPr lang="cs-CZ" sz="2800">
                <a:solidFill>
                  <a:srgbClr val="C00000"/>
                </a:solidFill>
                <a:latin typeface="Trebuchet MS" pitchFamily="34" charset="0"/>
              </a:rPr>
              <a:t>Seznam</a:t>
            </a:r>
            <a:r>
              <a:rPr lang="cs-CZ" sz="2800">
                <a:latin typeface="Trebuchet MS" pitchFamily="34" charset="0"/>
              </a:rPr>
              <a:t> zkuste najít vámi zvolenou informaci o naší škole, městě a sportovním klubu Baník Sokolov.</a:t>
            </a: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</a:rPr>
              <a:t>Stejnou informaci zadejte do vyhledávače </a:t>
            </a:r>
            <a:r>
              <a:rPr lang="cs-CZ" sz="2800">
                <a:solidFill>
                  <a:srgbClr val="C00000"/>
                </a:solidFill>
                <a:latin typeface="Trebuchet MS" pitchFamily="34" charset="0"/>
              </a:rPr>
              <a:t>Google</a:t>
            </a:r>
            <a:r>
              <a:rPr lang="cs-CZ" sz="2800">
                <a:latin typeface="Trebuchet MS" pitchFamily="34" charset="0"/>
              </a:rPr>
              <a:t> nebo </a:t>
            </a:r>
            <a:r>
              <a:rPr lang="cs-CZ" sz="2800">
                <a:solidFill>
                  <a:srgbClr val="C00000"/>
                </a:solidFill>
                <a:latin typeface="Trebuchet MS" pitchFamily="34" charset="0"/>
              </a:rPr>
              <a:t>Alta Vista </a:t>
            </a:r>
            <a:r>
              <a:rPr lang="cs-CZ" sz="2800">
                <a:latin typeface="Trebuchet MS" pitchFamily="34" charset="0"/>
              </a:rPr>
              <a:t>a vzájemně porovnejte, jak tyto informace byly zobrazeny jednotlivými typy vyhledávacích strojů. </a:t>
            </a:r>
            <a:endParaRPr lang="cs-CZ" sz="2800" b="1">
              <a:latin typeface="Trebuchet MS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cs-CZ" sz="2800">
                <a:latin typeface="Trebuchet MS" pitchFamily="34" charset="0"/>
              </a:rPr>
              <a:t>Stejné informace se pokuste definovat a lépe specifikovat pomocí Booleovských operátorů.</a:t>
            </a:r>
          </a:p>
          <a:p>
            <a:pPr marL="342900" indent="-342900" algn="just">
              <a:buFontTx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342900" indent="-342900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557536" y="907529"/>
            <a:ext cx="7784503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a ověření znalostí</a:t>
            </a:r>
            <a:endParaRPr lang="cs-CZ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86450" y="3643313"/>
            <a:ext cx="2700338" cy="230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ovéPole 1"/>
          <p:cNvSpPr txBox="1">
            <a:spLocks noChangeArrowheads="1"/>
          </p:cNvSpPr>
          <p:nvPr/>
        </p:nvSpPr>
        <p:spPr bwMode="auto">
          <a:xfrm>
            <a:off x="611188" y="836613"/>
            <a:ext cx="8208962" cy="655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Mezi služby Internetu nepatří: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služba WWW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služba FTP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služba Active Directory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Visible Web je označení pro okruh informací které: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jsou běžně volně přístupné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jsou běžnými vyhledávacími stroji velmi obtížně vyhledavatelné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poskytují technické informace o serverech, na kterých běží služba WWW</a:t>
            </a:r>
          </a:p>
          <a:p>
            <a:pPr marL="971550" lvl="1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/>
            </a:pPr>
            <a:r>
              <a:rPr lang="cs-CZ" sz="2800">
                <a:latin typeface="Trebuchet MS" pitchFamily="34" charset="0"/>
              </a:rPr>
              <a:t>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Obdélník 1"/>
          <p:cNvSpPr>
            <a:spLocks noChangeArrowheads="1"/>
          </p:cNvSpPr>
          <p:nvPr/>
        </p:nvSpPr>
        <p:spPr bwMode="auto">
          <a:xfrm>
            <a:off x="250825" y="260350"/>
            <a:ext cx="8642350" cy="698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</a:rPr>
              <a:t>Invisible Web je označení pro okruh informací: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/>
              <a:t>běžnými vyhledávacími stroji velmi obtížně vyhledavatelné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poskytující technické informace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o serverech na kterých běží služba WWW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které jsou běžně volně přístupné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3"/>
            </a:pPr>
            <a:r>
              <a:rPr lang="cs-CZ" sz="2800">
                <a:latin typeface="Trebuchet MS" pitchFamily="34" charset="0"/>
              </a:rPr>
              <a:t>Booleovský operátor AND: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zužuje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rozšiřuje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odstraňuje nežádoucí dokumenty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3"/>
            </a:pPr>
            <a:endParaRPr lang="cs-CZ" sz="2800">
              <a:latin typeface="Trebuchet MS" pitchFamily="34" charset="0"/>
            </a:endParaRPr>
          </a:p>
          <a:p>
            <a:pPr marL="971550" lvl="1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Obdélník 1"/>
          <p:cNvSpPr>
            <a:spLocks noChangeArrowheads="1"/>
          </p:cNvSpPr>
          <p:nvPr/>
        </p:nvSpPr>
        <p:spPr bwMode="auto">
          <a:xfrm>
            <a:off x="395288" y="333375"/>
            <a:ext cx="7705725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Lucida Sans Unicode" pitchFamily="34" charset="0"/>
              <a:buAutoNum type="arabicPeriod" startAt="5"/>
            </a:pPr>
            <a:r>
              <a:rPr lang="cs-CZ" sz="2800">
                <a:latin typeface="Trebuchet MS" pitchFamily="34" charset="0"/>
              </a:rPr>
              <a:t>Booleovský operátor NOT: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zužuje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odstraňuje nežádoucí dokumenty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rozšiřuje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Lucida Sans Unicode" pitchFamily="34" charset="0"/>
              <a:buAutoNum type="arabicPeriod" startAt="6"/>
            </a:pPr>
            <a:r>
              <a:rPr lang="cs-CZ" sz="2800">
                <a:latin typeface="Trebuchet MS" pitchFamily="34" charset="0"/>
              </a:rPr>
              <a:t>Booleovský operátor OR: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rozšiřuje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zužuje dotaz</a:t>
            </a:r>
          </a:p>
          <a:p>
            <a:pPr marL="1428750" lvl="2" indent="-514350" algn="just">
              <a:buFont typeface="Lucida Sans Unicode" pitchFamily="34" charset="0"/>
              <a:buAutoNum type="alphaLcParenR"/>
            </a:pPr>
            <a:r>
              <a:rPr lang="cs-CZ" sz="2800">
                <a:latin typeface="Trebuchet MS" pitchFamily="34" charset="0"/>
              </a:rPr>
              <a:t>odstraňuje nežádoucí dokumenty</a:t>
            </a:r>
          </a:p>
          <a:p>
            <a:pPr marL="514350" indent="-514350" algn="just"/>
            <a:endParaRPr lang="cs-CZ" sz="2800">
              <a:latin typeface="Trebuchet MS" pitchFamily="34" charset="0"/>
            </a:endParaRP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  <a:p>
            <a:pPr marL="1428750" lvl="2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Obdélník 2"/>
          <p:cNvSpPr>
            <a:spLocks noChangeArrowheads="1"/>
          </p:cNvSpPr>
          <p:nvPr/>
        </p:nvSpPr>
        <p:spPr bwMode="auto">
          <a:xfrm>
            <a:off x="395288" y="1341438"/>
            <a:ext cx="8569325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hlinkClick r:id="rId2"/>
              </a:rPr>
              <a:t>http://www.horalek.org/clanky/Internet.pdf </a:t>
            </a:r>
            <a:endParaRPr lang="cs-CZ" sz="2800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Klimeš, Skalka, Lovászová, Švec, Informatika pro maturanty a zájemce o studium na vysokých školách. ISBN978-80-89132-71-3</a:t>
            </a: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Jiří Plášil, PC pro školy, nakladatelství KOPP, České Budějovice, 2003. ISBN 80-7232-206-0</a:t>
            </a:r>
          </a:p>
          <a:p>
            <a:pPr marL="342900" indent="-342900">
              <a:buFontTx/>
              <a:buAutoNum type="arabicPeriod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Horst Jansen – Heinrich Rotter a kolektiv, Informační a komunikační technika, Europa – Sobotáles, Praha 2004.</a:t>
            </a:r>
          </a:p>
          <a:p>
            <a:pPr marL="342900" indent="-342900"/>
            <a:endParaRPr lang="cs-CZ" sz="2800">
              <a:latin typeface="Trebuchet MS" pitchFamily="34" charset="0"/>
              <a:cs typeface="Times New Roman" pitchFamily="18" charset="0"/>
            </a:endParaRPr>
          </a:p>
          <a:p>
            <a:pPr marL="342900" indent="-342900"/>
            <a:endParaRPr lang="cs-CZ" sz="2800" b="1">
              <a:latin typeface="Trebuchet MS" pitchFamily="34" charset="0"/>
            </a:endParaRPr>
          </a:p>
          <a:p>
            <a:pPr marL="342900" indent="-342900">
              <a:buFontTx/>
              <a:buAutoNum type="arabicPeriod"/>
            </a:pPr>
            <a:endParaRPr lang="cs-CZ">
              <a:latin typeface="Lucida Sans Unicode" pitchFamily="34" charset="0"/>
            </a:endParaRPr>
          </a:p>
        </p:txBody>
      </p:sp>
      <p:sp>
        <p:nvSpPr>
          <p:cNvPr id="31746" name="TextovéPole 2"/>
          <p:cNvSpPr txBox="1">
            <a:spLocks noChangeArrowheads="1"/>
          </p:cNvSpPr>
          <p:nvPr/>
        </p:nvSpPr>
        <p:spPr bwMode="auto">
          <a:xfrm>
            <a:off x="539750" y="476250"/>
            <a:ext cx="4618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>
                <a:latin typeface="Trebuchet MS" pitchFamily="34" charset="0"/>
              </a:rPr>
              <a:t>Zdroje a použitá literatura: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Lucida Sans Unicode" pitchFamily="34" charset="0"/>
            </a:endParaRP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2268538" y="5653088"/>
            <a:ext cx="66246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Tento výukový materiál je plně v souladu s Autorským zákonem ( jsou zde dodržována všechna autorská práva).</a:t>
            </a:r>
            <a:endParaRPr lang="cs-CZ" sz="1000" i="1">
              <a:ea typeface="Times New Roman" pitchFamily="18" charset="0"/>
              <a:cs typeface="Arial" charset="0"/>
            </a:endParaRPr>
          </a:p>
          <a:p>
            <a:r>
              <a:rPr lang="cs-CZ" sz="1000" i="1">
                <a:latin typeface="Trebuchet MS" pitchFamily="34" charset="0"/>
                <a:ea typeface="Times New Roman" pitchFamily="18" charset="0"/>
                <a:cs typeface="Arial" charset="0"/>
              </a:rPr>
              <a:t>Pokud není uvedeno jinak, autorem textů a obrázků je Ing. Josef Bulka.</a:t>
            </a:r>
          </a:p>
          <a:p>
            <a:endParaRPr lang="cs-CZ" sz="1000">
              <a:latin typeface="Trebuchet MS" pitchFamily="34" charset="0"/>
              <a:ea typeface="Times New Roman" pitchFamily="18" charset="0"/>
              <a:cs typeface="Arial" charset="0"/>
            </a:endParaRPr>
          </a:p>
        </p:txBody>
      </p:sp>
      <p:pic>
        <p:nvPicPr>
          <p:cNvPr id="15364" name="Obrázek 2" descr="OPVK_hor_zakladni_logolink_CB_cz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260350"/>
            <a:ext cx="403225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4140200" y="620713"/>
          <a:ext cx="4775200" cy="4483100"/>
        </p:xfrm>
        <a:graphic>
          <a:graphicData uri="http://schemas.openxmlformats.org/drawingml/2006/table">
            <a:tbl>
              <a:tblPr/>
              <a:tblGrid>
                <a:gridCol w="2160240"/>
                <a:gridCol w="2614474"/>
              </a:tblGrid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Časový harmonogram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latin typeface="Trebuchet MS" pitchFamily="34" charset="0"/>
                          <a:ea typeface="Calibri"/>
                          <a:cs typeface="Times New Roman"/>
                        </a:rPr>
                        <a:t>1 vyučovací hodina</a:t>
                      </a: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6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Použitá literatura a </a:t>
                      </a:r>
                      <a:r>
                        <a:rPr lang="cs-CZ" sz="1200" b="1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zdroje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Internet – </a:t>
                      </a:r>
                      <a:r>
                        <a:rPr lang="cs-CZ" sz="1200" dirty="0" err="1">
                          <a:latin typeface="Trebuchet MS" pitchFamily="34" charset="0"/>
                          <a:ea typeface="Calibri"/>
                          <a:cs typeface="Times New Roman"/>
                        </a:rPr>
                        <a:t>Wikipedia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Klimeš, Skalka, </a:t>
                      </a:r>
                      <a:r>
                        <a:rPr lang="cs-CZ" sz="1200" dirty="0" err="1">
                          <a:latin typeface="Trebuchet MS" pitchFamily="34" charset="0"/>
                          <a:ea typeface="Calibri"/>
                          <a:cs typeface="Times New Roman"/>
                        </a:rPr>
                        <a:t>Lovászová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Švec, Informatika pro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maturanty</a:t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a zájemce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o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studium na vysokých školách.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ISBN978-80-89132-71-3</a:t>
                      </a: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77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latin typeface="Trebuchet MS" pitchFamily="34" charset="0"/>
                          <a:ea typeface="Calibri"/>
                          <a:cs typeface="Times New Roman"/>
                        </a:rPr>
                        <a:t>Pomůcky a prostředky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latin typeface="Trebuchet MS" pitchFamily="34" charset="0"/>
                          <a:ea typeface="Calibri"/>
                          <a:cs typeface="Times New Roman"/>
                        </a:rPr>
                        <a:t>Dataprojektor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, výpočetní technika, názorné pomůcky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díly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hardware</a:t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z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oblasti výpočetní techniky. </a:t>
                      </a: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Anotace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Problematika počítačové gramotnosti, pojmy informační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komunikační technologie (ICT).</a:t>
                      </a: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9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Způsob využití výukového materiálu ve výuce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Výklad a cvičení. Opakování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/>
                      </a:r>
                      <a:b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</a:b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a </a:t>
                      </a: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domácí příprava žáků na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vyučování.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77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>
                          <a:latin typeface="Trebuchet MS" pitchFamily="34" charset="0"/>
                          <a:ea typeface="Calibri"/>
                          <a:cs typeface="Times New Roman"/>
                        </a:rPr>
                        <a:t>Datum (období) vytvoření vzdělávacího materiálu</a:t>
                      </a:r>
                      <a:endParaRPr lang="cs-CZ" sz="120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rebuchet MS" pitchFamily="34" charset="0"/>
                          <a:ea typeface="Calibri"/>
                          <a:cs typeface="Times New Roman"/>
                        </a:rPr>
                        <a:t>Září </a:t>
                      </a:r>
                      <a:r>
                        <a:rPr lang="cs-CZ" sz="1200" dirty="0" smtClean="0">
                          <a:latin typeface="Trebuchet MS" pitchFamily="34" charset="0"/>
                          <a:ea typeface="Calibri"/>
                          <a:cs typeface="Times New Roman"/>
                        </a:rPr>
                        <a:t>2012</a:t>
                      </a:r>
                      <a:endParaRPr lang="cs-CZ" sz="1200" dirty="0">
                        <a:latin typeface="Trebuchet MS" pitchFamily="34" charset="0"/>
                        <a:ea typeface="Calibri"/>
                        <a:cs typeface="Times New Roman"/>
                      </a:endParaRPr>
                    </a:p>
                  </a:txBody>
                  <a:tcPr marL="64603" marR="64603" marT="83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3131840" y="5445224"/>
            <a:ext cx="59046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Ing. Bulka Josef</a:t>
            </a:r>
          </a:p>
        </p:txBody>
      </p:sp>
      <p:sp>
        <p:nvSpPr>
          <p:cNvPr id="5" name="Obdélník 4"/>
          <p:cNvSpPr/>
          <p:nvPr/>
        </p:nvSpPr>
        <p:spPr>
          <a:xfrm>
            <a:off x="107504" y="764704"/>
            <a:ext cx="8722261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cs-C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  <a:cs typeface="Times New Roman" pitchFamily="18" charset="0"/>
              </a:rPr>
              <a:t>Zpřístupňování informací</a:t>
            </a:r>
            <a:endParaRPr lang="cs-CZ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ovéPole 1"/>
          <p:cNvSpPr txBox="1">
            <a:spLocks noChangeArrowheads="1"/>
          </p:cNvSpPr>
          <p:nvPr/>
        </p:nvSpPr>
        <p:spPr bwMode="auto">
          <a:xfrm>
            <a:off x="179388" y="333375"/>
            <a:ext cx="8640762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Do této kategorie můžeme zahrnout technické možnosti Internetu (jeho služby),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  <a:cs typeface="Times New Roman" pitchFamily="18" charset="0"/>
              </a:rPr>
              <a:t>dále činnost uživatelů, kteří vyhledávají informace umístěné na serverech.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/>
              <a:t>Internet poskytuje uživatelům svůj „obsah" prostřednictvím služeb.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/>
              <a:t>Služby jsou  založeny na architektuře klient – server.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/>
              <a:t>Server poskytuje službu a zobrazuje výsledky.</a:t>
            </a: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/>
              <a:t>Klient se na službu připojuje, formuluje požadavky.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Obdélník 1"/>
          <p:cNvSpPr>
            <a:spLocks noChangeArrowheads="1"/>
          </p:cNvSpPr>
          <p:nvPr/>
        </p:nvSpPr>
        <p:spPr bwMode="auto">
          <a:xfrm>
            <a:off x="395288" y="188913"/>
            <a:ext cx="8064500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Internet slouží k přenášení informací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poskytování mnoha služeb, jako jsou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www stránky, sdílení souborů, elektronická pošta, chat, on-line hry.</a:t>
            </a:r>
          </a:p>
          <a:p>
            <a:pPr marL="457200" indent="-4572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Internet nemá vlastníka ani žádné řídící centrum.</a:t>
            </a:r>
          </a:p>
          <a:p>
            <a:pPr marL="457200" indent="-45720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Nejsou určena žádná závazná pravidla pro zveřejňování informací a chování uživatelů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v Internetu. Existují pouze obecně uznávaná nepsaná pravidla slušného chování uživatelů, tzv. Netiketa.</a:t>
            </a:r>
          </a:p>
          <a:p>
            <a:pPr marL="457200" indent="-457200" algn="just">
              <a:buFont typeface="Lucida Sans Unicode" pitchFamily="34" charset="0"/>
              <a:buAutoNum type="arabicPeriod"/>
            </a:pPr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7950" y="0"/>
            <a:ext cx="9036050" cy="72628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I</a:t>
            </a:r>
            <a:r>
              <a:rPr lang="cs-CZ" sz="2800" dirty="0">
                <a:latin typeface="Trebuchet MS" pitchFamily="34" charset="0"/>
              </a:rPr>
              <a:t>nformace </a:t>
            </a:r>
            <a:r>
              <a:rPr lang="cs-CZ" sz="2800" dirty="0">
                <a:latin typeface="Trebuchet MS" pitchFamily="34" charset="0"/>
              </a:rPr>
              <a:t>dostupné na internetu můžeme rozdělit na dva </a:t>
            </a:r>
            <a:r>
              <a:rPr lang="cs-CZ" sz="2800" dirty="0">
                <a:latin typeface="Trebuchet MS" pitchFamily="34" charset="0"/>
              </a:rPr>
              <a:t>okruhy: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Wingdings" pitchFamily="2" charset="2"/>
              <a:buChar char="l"/>
              <a:defRPr/>
            </a:pPr>
            <a:r>
              <a:rPr lang="cs-CZ" sz="2800" dirty="0">
                <a:latin typeface="Trebuchet MS" pitchFamily="34" charset="0"/>
              </a:rPr>
              <a:t>p</a:t>
            </a:r>
            <a:r>
              <a:rPr lang="cs-CZ" sz="2800" dirty="0">
                <a:latin typeface="Trebuchet MS" pitchFamily="34" charset="0"/>
              </a:rPr>
              <a:t>rvní </a:t>
            </a:r>
            <a:r>
              <a:rPr lang="cs-CZ" sz="2800" dirty="0">
                <a:latin typeface="Trebuchet MS" pitchFamily="34" charset="0"/>
              </a:rPr>
              <a:t>je viditelný web (</a:t>
            </a:r>
            <a:r>
              <a:rPr lang="cs-CZ" sz="2800" dirty="0" err="1">
                <a:latin typeface="Trebuchet MS" pitchFamily="34" charset="0"/>
              </a:rPr>
              <a:t>visible</a:t>
            </a:r>
            <a:r>
              <a:rPr lang="cs-CZ" sz="2800" dirty="0">
                <a:latin typeface="Trebuchet MS" pitchFamily="34" charset="0"/>
              </a:rPr>
              <a:t> web, </a:t>
            </a:r>
            <a:r>
              <a:rPr lang="cs-CZ" sz="2800" dirty="0" err="1">
                <a:latin typeface="Trebuchet MS" pitchFamily="34" charset="0"/>
              </a:rPr>
              <a:t>surface</a:t>
            </a:r>
            <a:r>
              <a:rPr lang="cs-CZ" sz="2800" dirty="0">
                <a:latin typeface="Trebuchet MS" pitchFamily="34" charset="0"/>
              </a:rPr>
              <a:t> web), který  obsahuje informace, které jsou běžně volně přístupné a snadno dostupné pomocí vyhledávacích </a:t>
            </a:r>
            <a:r>
              <a:rPr lang="cs-CZ" sz="2800" dirty="0">
                <a:latin typeface="Trebuchet MS" pitchFamily="34" charset="0"/>
              </a:rPr>
              <a:t>strojů,</a:t>
            </a:r>
            <a:endParaRPr lang="cs-CZ" sz="2800" dirty="0">
              <a:latin typeface="Trebuchet MS" pitchFamily="34" charset="0"/>
            </a:endParaRPr>
          </a:p>
          <a:p>
            <a:pPr marL="971550" lvl="1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d</a:t>
            </a:r>
            <a:r>
              <a:rPr lang="cs-CZ" sz="2800" dirty="0"/>
              <a:t>ruhým </a:t>
            </a:r>
            <a:r>
              <a:rPr lang="cs-CZ" sz="2800" dirty="0"/>
              <a:t>okruhem je neviditelný web (</a:t>
            </a:r>
            <a:r>
              <a:rPr lang="cs-CZ" sz="2800" dirty="0" err="1"/>
              <a:t>invisible</a:t>
            </a:r>
            <a:r>
              <a:rPr lang="cs-CZ" sz="2800" dirty="0"/>
              <a:t> web</a:t>
            </a:r>
            <a:r>
              <a:rPr lang="cs-CZ" sz="2800" dirty="0"/>
              <a:t>).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Jde </a:t>
            </a:r>
            <a:r>
              <a:rPr lang="cs-CZ" sz="2800" dirty="0"/>
              <a:t>o  informace, které jsou běžnými vyhledávacími stroji velmi obtížně </a:t>
            </a:r>
            <a:r>
              <a:rPr lang="cs-CZ" sz="2800" dirty="0" err="1"/>
              <a:t>vyhledatelné</a:t>
            </a:r>
            <a:r>
              <a:rPr lang="cs-CZ" sz="2800" dirty="0"/>
              <a:t> </a:t>
            </a:r>
            <a:r>
              <a:rPr lang="cs-CZ" sz="2800" dirty="0"/>
              <a:t>(jsou </a:t>
            </a:r>
            <a:r>
              <a:rPr lang="cs-CZ" sz="2800" dirty="0"/>
              <a:t>pro ně neviditelné</a:t>
            </a:r>
            <a:r>
              <a:rPr lang="cs-CZ" sz="2800" dirty="0"/>
              <a:t>).</a:t>
            </a:r>
            <a:endParaRPr lang="cs-CZ" sz="2800" dirty="0"/>
          </a:p>
          <a:p>
            <a:pPr marL="514350" indent="-514350" algn="just">
              <a:buFont typeface="Wingdings" pitchFamily="2" charset="2"/>
              <a:buChar char="l"/>
              <a:defRPr/>
            </a:pPr>
            <a:r>
              <a:rPr lang="cs-CZ" sz="2800" dirty="0"/>
              <a:t>Existují </a:t>
            </a:r>
            <a:r>
              <a:rPr lang="cs-CZ" sz="2800" dirty="0"/>
              <a:t>specializované vyhledávací servery, které umožňují prohledávání neviditelného webu, např. </a:t>
            </a:r>
            <a:r>
              <a:rPr lang="cs-CZ" sz="2800" dirty="0" err="1"/>
              <a:t>Scirius</a:t>
            </a:r>
            <a:r>
              <a:rPr lang="cs-CZ" sz="2800" dirty="0"/>
              <a:t>, </a:t>
            </a:r>
            <a:r>
              <a:rPr lang="cs-CZ" sz="2800" dirty="0" err="1"/>
              <a:t>Complete</a:t>
            </a:r>
            <a:r>
              <a:rPr lang="cs-CZ" sz="2800" dirty="0"/>
              <a:t> Planet atd.</a:t>
            </a:r>
          </a:p>
          <a:p>
            <a:pPr marL="514350" indent="-514350" algn="just">
              <a:buFont typeface="+mj-lt"/>
              <a:buAutoNum type="arabicPeriod"/>
              <a:defRPr/>
            </a:pPr>
            <a:endParaRPr lang="cs-CZ" sz="2800" dirty="0"/>
          </a:p>
          <a:p>
            <a:pPr marL="514350" indent="-514350" algn="just">
              <a:buFont typeface="+mj-lt"/>
              <a:buAutoNum type="arabicPeriod"/>
              <a:defRPr/>
            </a:pPr>
            <a:endParaRPr lang="cs-CZ" sz="2800" dirty="0">
              <a:latin typeface="Trebuchet MS" pitchFamily="34" charset="0"/>
            </a:endParaRPr>
          </a:p>
          <a:p>
            <a:pPr>
              <a:defRPr/>
            </a:pPr>
            <a:r>
              <a:rPr lang="cs-CZ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3960813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3141663"/>
            <a:ext cx="50403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Obdélník 3"/>
          <p:cNvSpPr>
            <a:spLocks noChangeArrowheads="1"/>
          </p:cNvSpPr>
          <p:nvPr/>
        </p:nvSpPr>
        <p:spPr bwMode="auto">
          <a:xfrm>
            <a:off x="4716463" y="6308725"/>
            <a:ext cx="247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http://www.scirus.com/</a:t>
            </a:r>
          </a:p>
        </p:txBody>
      </p:sp>
      <p:sp>
        <p:nvSpPr>
          <p:cNvPr id="20484" name="Obdélník 4"/>
          <p:cNvSpPr>
            <a:spLocks noChangeArrowheads="1"/>
          </p:cNvSpPr>
          <p:nvPr/>
        </p:nvSpPr>
        <p:spPr bwMode="auto">
          <a:xfrm>
            <a:off x="4859338" y="765175"/>
            <a:ext cx="31988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http://aip.completeplanet.com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Obdélník 1"/>
          <p:cNvSpPr>
            <a:spLocks noChangeArrowheads="1"/>
          </p:cNvSpPr>
          <p:nvPr/>
        </p:nvSpPr>
        <p:spPr bwMode="auto">
          <a:xfrm>
            <a:off x="179388" y="333375"/>
            <a:ext cx="8785225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Pro usnadnění orientace na internetu používáme různé vyhledávací služby.</a:t>
            </a:r>
          </a:p>
          <a:p>
            <a:pPr marL="514350" indent="-514350" algn="just">
              <a:buFont typeface="Wingdings" pitchFamily="2" charset="2"/>
              <a:buChar char="l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Základem úspěšného nalezení námi požadované informace je znalost postupu, jakou vyhledávací strategii a službu nebo nástroj můžeme vybrat.</a:t>
            </a:r>
          </a:p>
          <a:p>
            <a:pPr marL="514350" indent="-514350" algn="just">
              <a:buFont typeface="Wingdings" pitchFamily="2" charset="2"/>
              <a:buChar char="l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Vhodná strategie je základem úspěšného vyhledání potřebných informací.</a:t>
            </a:r>
          </a:p>
          <a:p>
            <a:pPr marL="514350" indent="-514350" algn="just">
              <a:buFont typeface="Wingdings" pitchFamily="2" charset="2"/>
              <a:buChar char="l"/>
            </a:pPr>
            <a:endParaRPr lang="cs-CZ" sz="2800">
              <a:latin typeface="Trebuchet MS" pitchFamily="34" charset="0"/>
            </a:endParaRPr>
          </a:p>
          <a:p>
            <a:pPr marL="514350" indent="-514350" algn="just">
              <a:buFont typeface="Wingdings" pitchFamily="2" charset="2"/>
              <a:buChar char="l"/>
            </a:pPr>
            <a:r>
              <a:rPr lang="cs-CZ" sz="2800">
                <a:latin typeface="Trebuchet MS" pitchFamily="34" charset="0"/>
              </a:rPr>
              <a:t>Na následující stránce jsou některé zásady </a:t>
            </a:r>
            <a:br>
              <a:rPr lang="cs-CZ" sz="2800">
                <a:latin typeface="Trebuchet MS" pitchFamily="34" charset="0"/>
              </a:rPr>
            </a:br>
            <a:r>
              <a:rPr lang="cs-CZ" sz="2800">
                <a:latin typeface="Trebuchet MS" pitchFamily="34" charset="0"/>
              </a:rPr>
              <a:t>a pravidla pro vyhledávání informací.</a:t>
            </a:r>
          </a:p>
          <a:p>
            <a:pPr marL="514350" indent="-514350" algn="just"/>
            <a:endParaRPr lang="cs-CZ" sz="280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Obdélník 1"/>
          <p:cNvSpPr>
            <a:spLocks noChangeArrowheads="1"/>
          </p:cNvSpPr>
          <p:nvPr/>
        </p:nvSpPr>
        <p:spPr bwMode="auto">
          <a:xfrm>
            <a:off x="179388" y="117475"/>
            <a:ext cx="86772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Formulujte slovy, co hledáte, jak má být informace aktuální, jazykové omezení, geografické určení, pro koho ji hledám.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Používejte i synonyma, příbuzné výrazy, různé pravopisné tvary slov.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Správně zvolte klíčová slova a fráze (použijte odbornou terminologii).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Zkontrolujte pravopis klíčových slov.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Seznamte se s nápovědou (help) zvoleného vyhledávače.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Zvolte vhodný typ vyhledávacího nástroje, nejlépe je vybrat několik vyhledávacích strojů.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Sestavte dotaz pomocí klíčových slov a operátorů.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Využijte možnosti rozšířeného vyhledání.</a:t>
            </a:r>
          </a:p>
          <a:p>
            <a:pPr marL="342900" indent="-342900" algn="just">
              <a:buFont typeface="Wingdings" pitchFamily="2" charset="2"/>
              <a:buChar char="l"/>
            </a:pPr>
            <a:r>
              <a:rPr lang="cs-CZ" sz="2400"/>
              <a:t>Vyhledaný výsledek vyhodnoťte zpřesněte formulaci nebo zkuste formulovat dotaz pomocí jiných klíčových slov </a:t>
            </a:r>
            <a:br>
              <a:rPr lang="cs-CZ" sz="2400"/>
            </a:br>
            <a:r>
              <a:rPr lang="cs-CZ" sz="2400"/>
              <a:t>a operátorů.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388" y="115888"/>
            <a:ext cx="8785225" cy="5689600"/>
          </a:xfrm>
          <a:prstGeom prst="rect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545</TotalTime>
  <Words>767</Words>
  <Application>Microsoft Office PowerPoint</Application>
  <PresentationFormat>Předvádění na obrazovce (4:3)</PresentationFormat>
  <Paragraphs>130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Šablona návrhu</vt:lpstr>
      </vt:variant>
      <vt:variant>
        <vt:i4>8</vt:i4>
      </vt:variant>
      <vt:variant>
        <vt:lpstr>Nadpisy snímků</vt:lpstr>
      </vt:variant>
      <vt:variant>
        <vt:i4>18</vt:i4>
      </vt:variant>
    </vt:vector>
  </HeadingPairs>
  <TitlesOfParts>
    <vt:vector size="35" baseType="lpstr">
      <vt:lpstr>Arial</vt:lpstr>
      <vt:lpstr>Lucida Sans Unicode</vt:lpstr>
      <vt:lpstr>Wingdings 3</vt:lpstr>
      <vt:lpstr>Verdana</vt:lpstr>
      <vt:lpstr>Wingdings 2</vt:lpstr>
      <vt:lpstr>Calibri</vt:lpstr>
      <vt:lpstr>Trebuchet MS</vt:lpstr>
      <vt:lpstr>Times New Roman</vt:lpstr>
      <vt:lpstr>Wingdings</vt:lpstr>
      <vt:lpstr>Shluk</vt:lpstr>
      <vt:lpstr>Shluk</vt:lpstr>
      <vt:lpstr>Shluk</vt:lpstr>
      <vt:lpstr>Shluk</vt:lpstr>
      <vt:lpstr>Shluk</vt:lpstr>
      <vt:lpstr>Shluk</vt:lpstr>
      <vt:lpstr>Shluk</vt:lpstr>
      <vt:lpstr>Shluk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Tester</dc:creator>
  <cp:lastModifiedBy>hnatkova</cp:lastModifiedBy>
  <cp:revision>92</cp:revision>
  <dcterms:created xsi:type="dcterms:W3CDTF">2012-09-03T09:18:06Z</dcterms:created>
  <dcterms:modified xsi:type="dcterms:W3CDTF">2013-04-26T11:03:27Z</dcterms:modified>
</cp:coreProperties>
</file>