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8" r:id="rId2"/>
    <p:sldId id="257" r:id="rId3"/>
    <p:sldId id="256" r:id="rId4"/>
    <p:sldId id="259" r:id="rId5"/>
    <p:sldId id="274" r:id="rId6"/>
    <p:sldId id="275" r:id="rId7"/>
    <p:sldId id="276" r:id="rId8"/>
    <p:sldId id="277" r:id="rId9"/>
    <p:sldId id="273" r:id="rId10"/>
    <p:sldId id="282" r:id="rId11"/>
    <p:sldId id="283" r:id="rId12"/>
    <p:sldId id="263" r:id="rId13"/>
    <p:sldId id="281" r:id="rId14"/>
    <p:sldId id="279" r:id="rId15"/>
    <p:sldId id="271" r:id="rId16"/>
    <p:sldId id="278" r:id="rId17"/>
    <p:sldId id="267" r:id="rId18"/>
    <p:sldId id="272" r:id="rId19"/>
    <p:sldId id="287" r:id="rId20"/>
    <p:sldId id="286" r:id="rId21"/>
    <p:sldId id="285" r:id="rId22"/>
    <p:sldId id="270" r:id="rId23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8" autoAdjust="0"/>
    <p:restoredTop sz="94660"/>
  </p:normalViewPr>
  <p:slideViewPr>
    <p:cSldViewPr>
      <p:cViewPr varScale="1">
        <p:scale>
          <a:sx n="76" d="100"/>
          <a:sy n="7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8F668C-7536-4BC3-A4FE-D3099578A191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6D1221-47AF-44F7-8726-49F9E340F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B2D5A0-FB35-4680-87EA-A97215A06151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6A45C6-EB68-4EA3-941A-3786879398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D04B6-4B10-4D58-9645-DBA6B55F081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5A54-EF2C-46C6-8EB8-0393C95C6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16D8-CA2C-4511-98CB-452DB9EAAA50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BB72-2A12-4A8E-B303-310F26A9AA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D3543-2646-4CA6-8692-443F372FA5F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24EC6-36B5-4AD7-8533-C130A8AF3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A5F21-7C5A-4761-BFE3-47B32142AC04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01E2F0-46ED-4CA0-A69C-ABFD64596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FF88EF-B840-4146-86EE-6E3CBAF886D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B76681-328F-4BCE-97A5-A8E433AF1D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2157B7-2C92-44D6-9468-7AA3A9A8A6E2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41F5D-C765-4F8B-A3DF-C9B4DDDDD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B41AC4-41C7-4568-A586-4EC87BFC9779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2BA3B0-834C-4B7A-BAD7-09A90CFA9D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1FC4-1984-4251-A858-1D06BC1430DB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371E-864D-4607-B721-1EAD98A57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71ED03-EEEA-43EB-A295-EFDB00A06A07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F7892F-D5F1-4CD2-BBE6-BB3F1BFC65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235388A-AD72-4B42-A728-5F2D5E13C995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350B57D-8A06-41E0-9D82-D08C0240E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9869C12-D91C-40C2-83A4-28FFBFE90A21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B65AC9F-D9AA-4CAD-AF6E-B03EFCDBCA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ilezilla-project.org/download.php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ilezilla-project.org/download.php?type=server" TargetMode="External"/><Relationship Id="rId2" Type="http://schemas.openxmlformats.org/officeDocument/2006/relationships/hyperlink" Target="http://upload.wikimedia.org/wikipedia/commons/8/80/FileZilla3_CZ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filezilla-project.org/download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Arial" charset="0"/>
              </a:rPr>
              <a:t>„</a:t>
            </a:r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39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356100" y="836613"/>
          <a:ext cx="4537075" cy="5089525"/>
        </p:xfrm>
        <a:graphic>
          <a:graphicData uri="http://schemas.openxmlformats.org/drawingml/2006/table">
            <a:tbl>
              <a:tblPr/>
              <a:tblGrid>
                <a:gridCol w="2172747"/>
                <a:gridCol w="2363757"/>
              </a:tblGrid>
              <a:tr h="495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III/2 Inovace a zkvalitnění výuky prostřednictvím ICT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VY_32_INOVACE_1_3_11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Název vzdělávacího materiálu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Služba FTP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Jméno autora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Ing. Bulka Josef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Tematická oblast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Počítačové sítě a internet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Vzdělávací obor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Všechny obory školy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Předmět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Ročník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1. a 2.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Rozvíjené klíčové kompetence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Kompetence k učení, řešení problému, komunikativní, pracovní, personální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sociální.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Průřezové téma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technologie, Člověk a svět práce, Člověk a životní prostředí,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Občan</a:t>
                      </a:r>
                      <a:r>
                        <a:rPr lang="cs-CZ" sz="1200" baseline="0" dirty="0" smtClean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demokratické společnosti.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0" marR="41370" marT="80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250825" y="115888"/>
            <a:ext cx="8424863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FTP příkazy jsou sestaveny z klíčového slova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pak následují parametry.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Příkazy (jsou přenášeny v ASCII režimu) se dělí do tří skupin:</a:t>
            </a:r>
          </a:p>
          <a:p>
            <a:pPr marL="1257300" lvl="2" indent="-342900" algn="just">
              <a:buClr>
                <a:schemeClr val="tx1"/>
              </a:buClr>
              <a:buFont typeface="Trebuchet MS" pitchFamily="34" charset="0"/>
              <a:buChar char="●"/>
            </a:pPr>
            <a:r>
              <a:rPr lang="cs-CZ" sz="2800">
                <a:solidFill>
                  <a:srgbClr val="A50021"/>
                </a:solidFill>
                <a:latin typeface="Trebuchet MS" pitchFamily="34" charset="0"/>
              </a:rPr>
              <a:t>FTP Service Commands</a:t>
            </a:r>
            <a:r>
              <a:rPr lang="cs-CZ" sz="2800">
                <a:latin typeface="Trebuchet MS" pitchFamily="34" charset="0"/>
              </a:rPr>
              <a:t> - příkazy pro obsluhu, například: MKD – vytvoření nového adresáře, RMD - smazání adresáře,</a:t>
            </a:r>
          </a:p>
          <a:p>
            <a:pPr marL="1257300" lvl="2" indent="-342900" algn="just">
              <a:buClr>
                <a:schemeClr val="tx1"/>
              </a:buClr>
              <a:buFont typeface="Trebuchet MS" pitchFamily="34" charset="0"/>
              <a:buChar char="●"/>
            </a:pPr>
            <a:r>
              <a:rPr lang="cs-CZ" sz="2800">
                <a:solidFill>
                  <a:srgbClr val="A50021"/>
                </a:solidFill>
                <a:latin typeface="Trebuchet MS" pitchFamily="34" charset="0"/>
              </a:rPr>
              <a:t>Access Control Commands</a:t>
            </a:r>
            <a:r>
              <a:rPr lang="cs-CZ" sz="2800">
                <a:latin typeface="Trebuchet MS" pitchFamily="34" charset="0"/>
              </a:rPr>
              <a:t> - řízeni přístupu, například: USER - uživatelské jméno; PASS - heslo; CWD - změna adresáře; QUIT - konec spojení,</a:t>
            </a:r>
          </a:p>
          <a:p>
            <a:pPr marL="1257300" lvl="2" indent="-342900" algn="just">
              <a:buClr>
                <a:schemeClr val="tx1"/>
              </a:buClr>
              <a:buFont typeface="Trebuchet MS" pitchFamily="34" charset="0"/>
              <a:buChar char="●"/>
            </a:pPr>
            <a:r>
              <a:rPr lang="cs-CZ" sz="2800">
                <a:solidFill>
                  <a:srgbClr val="A50021"/>
                </a:solidFill>
                <a:latin typeface="Trebuchet MS" pitchFamily="34" charset="0"/>
              </a:rPr>
              <a:t>Transfer Parameter Commands</a:t>
            </a:r>
            <a:r>
              <a:rPr lang="cs-CZ" sz="2800">
                <a:latin typeface="Trebuchet MS" pitchFamily="34" charset="0"/>
              </a:rPr>
              <a:t> - volba parametrů přenosu.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79388" y="115888"/>
            <a:ext cx="871378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FTP servery jsou často používány k volnému šíření programů a jiných dat po Internetu. Z toho důvodu jsou zřizovány jako anonymní.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Nejedná o bezpečnou službu; hesla i jména jsou zasílány jako prostý text bez šifrováni (ASCII).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Bezpečnou variantou k protokolu FTP je </a:t>
            </a:r>
            <a:r>
              <a:rPr lang="cs-CZ" sz="2800">
                <a:solidFill>
                  <a:srgbClr val="A50021"/>
                </a:solidFill>
                <a:latin typeface="Trebuchet MS" pitchFamily="34" charset="0"/>
              </a:rPr>
              <a:t>SFTP</a:t>
            </a:r>
            <a:r>
              <a:rPr lang="cs-CZ" sz="2800">
                <a:latin typeface="Trebuchet MS" pitchFamily="34" charset="0"/>
              </a:rPr>
              <a:t>, nemůže být použit pro anonymní přistup, neposkytuje také tolik funkci jako FTP, jedná se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o nadstavbu SSH, které poskytuje velkou škálu služeb.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2073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z </a:t>
            </a:r>
            <a:r>
              <a:rPr lang="cs-CZ" sz="2800" dirty="0">
                <a:latin typeface="Trebuchet MS" pitchFamily="34" charset="0"/>
                <a:hlinkClick r:id="rId2"/>
              </a:rPr>
              <a:t>http</a:t>
            </a:r>
            <a:r>
              <a:rPr lang="cs-CZ" sz="2800" dirty="0">
                <a:latin typeface="Trebuchet MS" pitchFamily="34" charset="0"/>
                <a:hlinkClick r:id="rId2"/>
              </a:rPr>
              <a:t>://</a:t>
            </a:r>
            <a:r>
              <a:rPr lang="cs-CZ" sz="2800" dirty="0">
                <a:latin typeface="Trebuchet MS" pitchFamily="34" charset="0"/>
                <a:hlinkClick r:id="rId2"/>
              </a:rPr>
              <a:t>filezilla-project.org/download.php</a:t>
            </a:r>
            <a:r>
              <a:rPr lang="cs-CZ" sz="2800" dirty="0">
                <a:latin typeface="Trebuchet MS" pitchFamily="34" charset="0"/>
              </a:rPr>
              <a:t> stáhněte </a:t>
            </a:r>
            <a:r>
              <a:rPr lang="cs-CZ" sz="2800" dirty="0">
                <a:latin typeface="Trebuchet MS" pitchFamily="34" charset="0"/>
              </a:rPr>
              <a:t>FTP klienta, pro přenos </a:t>
            </a:r>
            <a:r>
              <a:rPr lang="cs-CZ" sz="2800" dirty="0">
                <a:latin typeface="Trebuchet MS" pitchFamily="34" charset="0"/>
              </a:rPr>
              <a:t>souborů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n</a:t>
            </a:r>
            <a:r>
              <a:rPr lang="cs-CZ" sz="2800" dirty="0">
                <a:latin typeface="Trebuchet MS" pitchFamily="34" charset="0"/>
              </a:rPr>
              <a:t>ainstalujte </a:t>
            </a:r>
            <a:r>
              <a:rPr lang="cs-CZ" sz="2800" dirty="0">
                <a:latin typeface="Trebuchet MS" pitchFamily="34" charset="0"/>
              </a:rPr>
              <a:t>jej na svůj </a:t>
            </a:r>
            <a:r>
              <a:rPr lang="cs-CZ" sz="2800" dirty="0">
                <a:latin typeface="Trebuchet MS" pitchFamily="34" charset="0"/>
              </a:rPr>
              <a:t>počítač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roveďte </a:t>
            </a:r>
            <a:r>
              <a:rPr lang="cs-CZ" sz="2800" dirty="0">
                <a:latin typeface="Trebuchet MS" pitchFamily="34" charset="0"/>
              </a:rPr>
              <a:t>jeho prostřednictvím připojení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ke </a:t>
            </a:r>
            <a:r>
              <a:rPr lang="cs-CZ" sz="2800" dirty="0">
                <a:latin typeface="Trebuchet MS" pitchFamily="34" charset="0"/>
              </a:rPr>
              <a:t>vzdálenému FTP severu pomocí klasického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šifrovaného připojení (porty 21,22</a:t>
            </a:r>
            <a:r>
              <a:rPr lang="cs-CZ" sz="2800" dirty="0">
                <a:latin typeface="Trebuchet MS" pitchFamily="34" charset="0"/>
              </a:rPr>
              <a:t>)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z</a:t>
            </a:r>
            <a:r>
              <a:rPr lang="cs-CZ" sz="2800" dirty="0">
                <a:latin typeface="Trebuchet MS" pitchFamily="34" charset="0"/>
              </a:rPr>
              <a:t>kuste </a:t>
            </a:r>
            <a:r>
              <a:rPr lang="cs-CZ" sz="2800" dirty="0">
                <a:latin typeface="Trebuchet MS" pitchFamily="34" charset="0"/>
              </a:rPr>
              <a:t>přenést </a:t>
            </a:r>
            <a:r>
              <a:rPr lang="cs-CZ" sz="2800" dirty="0">
                <a:latin typeface="Trebuchet MS" pitchFamily="34" charset="0"/>
              </a:rPr>
              <a:t>libovolný </a:t>
            </a:r>
            <a:r>
              <a:rPr lang="cs-CZ" sz="2800" dirty="0">
                <a:latin typeface="Trebuchet MS" pitchFamily="34" charset="0"/>
              </a:rPr>
              <a:t>soubor ze vzdáleného serveru (</a:t>
            </a:r>
            <a:r>
              <a:rPr lang="cs-CZ" sz="2800" dirty="0" err="1">
                <a:latin typeface="Trebuchet MS" pitchFamily="34" charset="0"/>
              </a:rPr>
              <a:t>download</a:t>
            </a:r>
            <a:r>
              <a:rPr lang="cs-CZ" sz="2800" dirty="0">
                <a:latin typeface="Trebuchet MS" pitchFamily="34" charset="0"/>
              </a:rPr>
              <a:t>) a přenos libovolného souboru z vašeho počítače na vzdálený server (</a:t>
            </a:r>
            <a:r>
              <a:rPr lang="cs-CZ" sz="2800" dirty="0" err="1">
                <a:latin typeface="Trebuchet MS" pitchFamily="34" charset="0"/>
              </a:rPr>
              <a:t>upload</a:t>
            </a:r>
            <a:r>
              <a:rPr lang="cs-CZ" sz="2800" dirty="0">
                <a:latin typeface="Trebuchet MS" pitchFamily="34" charset="0"/>
              </a:rPr>
              <a:t>)</a:t>
            </a:r>
            <a:endParaRPr lang="cs-CZ" sz="2800" dirty="0">
              <a:latin typeface="Trebuchet MS" pitchFamily="34" charset="0"/>
            </a:endParaRPr>
          </a:p>
          <a:p>
            <a:pPr marL="342900" indent="-342900">
              <a:defRPr/>
            </a:pPr>
            <a:endParaRPr lang="cs-CZ" sz="2800" dirty="0">
              <a:latin typeface="Trebuchet MS" pitchFamily="34" charset="0"/>
            </a:endParaRP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92138" y="301625"/>
            <a:ext cx="2346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Zadání úkolu: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08050"/>
            <a:ext cx="640873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258888" y="188913"/>
            <a:ext cx="687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Trebuchet MS" pitchFamily="34" charset="0"/>
              </a:rPr>
              <a:t>Ukázka připojení pomocí FTP protokolu (port 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908050"/>
            <a:ext cx="6408738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476375" y="187325"/>
            <a:ext cx="687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Trebuchet MS" pitchFamily="34" charset="0"/>
              </a:rPr>
              <a:t>Ukázka připojení pomocí FTP protokolu (port 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33375"/>
            <a:ext cx="727392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447675" y="374650"/>
            <a:ext cx="80105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</a:rPr>
              <a:t>FTP služba slouží:</a:t>
            </a:r>
          </a:p>
          <a:p>
            <a:pPr marL="1257300" lvl="2" indent="-342900">
              <a:buFontTx/>
              <a:buAutoNum type="alphaLcParenR"/>
            </a:pPr>
            <a:r>
              <a:rPr lang="cs-CZ" sz="2800">
                <a:latin typeface="Trebuchet MS" pitchFamily="34" charset="0"/>
              </a:rPr>
              <a:t>k hypertextovému  prohlížení dokumentů</a:t>
            </a:r>
          </a:p>
          <a:p>
            <a:pPr marL="1257300" lvl="2" indent="-342900">
              <a:buFontTx/>
              <a:buAutoNum type="alphaLcParenR"/>
            </a:pPr>
            <a:r>
              <a:rPr lang="cs-CZ" sz="2800">
                <a:latin typeface="Trebuchet MS" pitchFamily="34" charset="0"/>
              </a:rPr>
              <a:t>k odesílání e-mailů</a:t>
            </a:r>
          </a:p>
          <a:p>
            <a:pPr marL="1257300" lvl="2" indent="-342900">
              <a:buFontTx/>
              <a:buAutoNum type="alphaLcParenR"/>
            </a:pPr>
            <a:r>
              <a:rPr lang="cs-CZ" sz="2800">
                <a:latin typeface="Trebuchet MS" pitchFamily="34" charset="0"/>
              </a:rPr>
              <a:t>k přenosu souborů</a:t>
            </a:r>
          </a:p>
          <a:p>
            <a:pPr marL="1257300" lvl="2" indent="-342900">
              <a:buFontTx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</a:rPr>
              <a:t>FTP služba používá architekturu sítě:</a:t>
            </a:r>
          </a:p>
          <a:p>
            <a:pPr marL="1257300" lvl="2" indent="-342900">
              <a:buFontTx/>
              <a:buAutoNum type="alphaLcParenR"/>
            </a:pPr>
            <a:r>
              <a:rPr lang="cs-CZ" sz="2800">
                <a:latin typeface="Trebuchet MS" pitchFamily="34" charset="0"/>
              </a:rPr>
              <a:t>klient - server</a:t>
            </a:r>
          </a:p>
          <a:p>
            <a:pPr marL="1257300" lvl="2" indent="-342900">
              <a:buFontTx/>
              <a:buAutoNum type="alphaLcParenR"/>
            </a:pPr>
            <a:r>
              <a:rPr lang="cs-CZ" sz="2800">
                <a:latin typeface="Trebuchet MS" pitchFamily="34" charset="0"/>
              </a:rPr>
              <a:t>peer to peer</a:t>
            </a:r>
          </a:p>
          <a:p>
            <a:pPr marL="1257300" lvl="2" indent="-342900">
              <a:buFontTx/>
              <a:buAutoNum type="alphaLcParenR"/>
            </a:pPr>
            <a:r>
              <a:rPr lang="cs-CZ" sz="2800">
                <a:latin typeface="Trebuchet MS" pitchFamily="34" charset="0"/>
              </a:rPr>
              <a:t>kruhovou nebo hvězdicovou</a:t>
            </a:r>
          </a:p>
          <a:p>
            <a:pPr marL="342900" indent="-342900">
              <a:buFontTx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342900" indent="-34290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447675" y="374650"/>
            <a:ext cx="6757988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 startAt="3"/>
              <a:defRPr/>
            </a:pPr>
            <a:r>
              <a:rPr lang="cs-CZ" sz="2800" dirty="0">
                <a:latin typeface="Trebuchet MS" pitchFamily="34" charset="0"/>
              </a:rPr>
              <a:t>FTP služba používá pro řídící spojení: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Port 20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Port 80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Port 21</a:t>
            </a:r>
          </a:p>
          <a:p>
            <a:pPr marL="1257300" lvl="2" indent="-342900">
              <a:buFontTx/>
              <a:buAutoNum type="arabicPeriod" startAt="3"/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cs-CZ" sz="2800" dirty="0">
                <a:latin typeface="Trebuchet MS" pitchFamily="34" charset="0"/>
              </a:rPr>
              <a:t>FTP služba používá pro datové spojení: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Port 21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Port 25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Port 20</a:t>
            </a:r>
          </a:p>
          <a:p>
            <a:pPr marL="342900" indent="-342900">
              <a:buFontTx/>
              <a:buAutoNum type="arabicPeriod"/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268538" y="5729288"/>
            <a:ext cx="662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</a:t>
            </a:r>
            <a:endParaRPr lang="cs-CZ" sz="1000" i="1">
              <a:ea typeface="Times New Roman" pitchFamily="18" charset="0"/>
              <a:cs typeface="Arial" charset="0"/>
            </a:endParaRPr>
          </a:p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Pokud není uvedené jinak autorem všech textů a obrázků je Ing. Josef Bulka</a:t>
            </a:r>
          </a:p>
        </p:txBody>
      </p:sp>
      <p:pic>
        <p:nvPicPr>
          <p:cNvPr id="15364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211638" y="1052513"/>
          <a:ext cx="4752975" cy="4557712"/>
        </p:xfrm>
        <a:graphic>
          <a:graphicData uri="http://schemas.openxmlformats.org/drawingml/2006/table">
            <a:tbl>
              <a:tblPr/>
              <a:tblGrid>
                <a:gridCol w="2304256"/>
                <a:gridCol w="2448273"/>
              </a:tblGrid>
              <a:tr h="565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Časový harmonogram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1 vyučovací hodina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Použitá literatura a zdroje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Internet –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Wikipedia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Klimeš, Skalka,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Lovászová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Švec, Informatika pro maturanty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zájemce</a:t>
                      </a:r>
                      <a:r>
                        <a:rPr lang="cs-CZ" sz="1200" baseline="0" dirty="0" smtClean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studium na vysokých školách.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ISBN978-80-89132-71-3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Pomůcky a prostředky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Dataprojektor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výpočet.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technika, názorné pomůcky a díly hardware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oblasti výpočetní techniky.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Anotace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Problematika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počít.</a:t>
                      </a:r>
                      <a:r>
                        <a:rPr lang="cs-CZ" sz="1200" baseline="0" dirty="0" smtClean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gramotnosti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pojmy informační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komunikační technologie (ICT).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Způsob využití výukového materiálu ve výuce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Výklad a cvičení. Opakování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domácí příprava žáků na vyučování.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Datum (období) vytvoření vzdělávacího materiálu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Září 2012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8" marR="62148" marT="8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447675" y="374650"/>
            <a:ext cx="8516938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cs-CZ" sz="2800" dirty="0">
                <a:latin typeface="Trebuchet MS" pitchFamily="34" charset="0"/>
              </a:rPr>
              <a:t>Pokud nechceme komunikovat s FTP serverem příkazy v textu ASCII použijeme nadstavbu: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WWW (port 80)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SMTP (port 25)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SSH (port 22)</a:t>
            </a:r>
          </a:p>
          <a:p>
            <a:pPr marL="1257300" lvl="2" indent="-342900">
              <a:buFontTx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>
              <a:buFontTx/>
              <a:buAutoNum type="arabicPeriod" startAt="5"/>
              <a:defRPr/>
            </a:pPr>
            <a:r>
              <a:rPr lang="cs-CZ" sz="2800" dirty="0">
                <a:latin typeface="Trebuchet MS" pitchFamily="34" charset="0"/>
              </a:rPr>
              <a:t>Příkazy FTP </a:t>
            </a:r>
            <a:r>
              <a:rPr lang="cs-CZ" sz="2800" dirty="0" err="1">
                <a:latin typeface="Trebuchet MS" pitchFamily="34" charset="0"/>
              </a:rPr>
              <a:t>Service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Commands</a:t>
            </a:r>
            <a:r>
              <a:rPr lang="cs-CZ" sz="2800" dirty="0">
                <a:latin typeface="Trebuchet MS" pitchFamily="34" charset="0"/>
              </a:rPr>
              <a:t> zahrnují: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řízení přístupu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příkazy pro obsluhu</a:t>
            </a:r>
          </a:p>
          <a:p>
            <a:pPr marL="1428750" lvl="2" indent="-514350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volbu parametrů přenosu</a:t>
            </a:r>
          </a:p>
          <a:p>
            <a:pPr marL="342900" indent="-342900">
              <a:buFontTx/>
              <a:buAutoNum type="arabicPeriod"/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115888"/>
            <a:ext cx="8640763" cy="6126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+mj-lt"/>
              <a:buAutoNum type="arabicPeriod" startAt="7"/>
              <a:defRPr/>
            </a:pPr>
            <a:r>
              <a:rPr lang="cs-CZ" sz="2800" dirty="0">
                <a:latin typeface="Trebuchet MS" pitchFamily="34" charset="0"/>
              </a:rPr>
              <a:t>Příkazy FTP Transfer </a:t>
            </a:r>
            <a:r>
              <a:rPr lang="cs-CZ" sz="2800" dirty="0" err="1">
                <a:latin typeface="Trebuchet MS" pitchFamily="34" charset="0"/>
              </a:rPr>
              <a:t>Parameter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Commands</a:t>
            </a:r>
            <a:r>
              <a:rPr lang="cs-CZ" sz="2800" dirty="0">
                <a:latin typeface="Trebuchet MS" pitchFamily="34" charset="0"/>
              </a:rPr>
              <a:t> zahrnují: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příkazy pro obsluhu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volbu parametrů přenosu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řízení přístupu</a:t>
            </a:r>
          </a:p>
          <a:p>
            <a:pPr marL="1428750" lvl="2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1428750" lvl="2" indent="-514350" algn="just">
              <a:buFont typeface="+mj-lt"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 startAt="8"/>
              <a:defRPr/>
            </a:pPr>
            <a:r>
              <a:rPr lang="cs-CZ" sz="2800" dirty="0">
                <a:latin typeface="Trebuchet MS" pitchFamily="34" charset="0"/>
              </a:rPr>
              <a:t>Příkazy FTP Access </a:t>
            </a:r>
            <a:r>
              <a:rPr lang="cs-CZ" sz="2800" dirty="0" err="1">
                <a:latin typeface="Trebuchet MS" pitchFamily="34" charset="0"/>
              </a:rPr>
              <a:t>Control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Commands</a:t>
            </a:r>
            <a:r>
              <a:rPr lang="cs-CZ" sz="2800" dirty="0">
                <a:latin typeface="Trebuchet MS" pitchFamily="34" charset="0"/>
              </a:rPr>
              <a:t> zahrnují</a:t>
            </a:r>
            <a:r>
              <a:rPr lang="cs-CZ" sz="2800" dirty="0">
                <a:latin typeface="Trebuchet MS" pitchFamily="34" charset="0"/>
              </a:rPr>
              <a:t>: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volbu parametrů přenosu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řízení přístupu</a:t>
            </a:r>
          </a:p>
          <a:p>
            <a:pPr marL="1428750" lvl="2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příkazy pro obsluhu</a:t>
            </a:r>
          </a:p>
          <a:p>
            <a:pPr marL="514350" indent="-514350">
              <a:defRPr/>
            </a:pPr>
            <a:endParaRPr lang="cs-CZ" sz="2800" dirty="0">
              <a:latin typeface="Trebuchet MS" pitchFamily="34" charset="0"/>
            </a:endParaRPr>
          </a:p>
          <a:p>
            <a:pPr marL="514350" indent="-514350">
              <a:defRPr/>
            </a:pPr>
            <a:endParaRPr lang="cs-CZ" sz="2800" dirty="0">
              <a:latin typeface="Trebuchet MS" pitchFamily="34" charset="0"/>
            </a:endParaRPr>
          </a:p>
          <a:p>
            <a:pPr marL="1257300" lvl="2" indent="-342900">
              <a:buFontTx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bdélník 2"/>
          <p:cNvSpPr>
            <a:spLocks noChangeArrowheads="1"/>
          </p:cNvSpPr>
          <p:nvPr/>
        </p:nvSpPr>
        <p:spPr bwMode="auto">
          <a:xfrm>
            <a:off x="107950" y="836613"/>
            <a:ext cx="90360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 b="1">
                <a:latin typeface="Trebuchet MS" pitchFamily="34" charset="0"/>
                <a:hlinkClick r:id="rId2"/>
              </a:rPr>
              <a:t>http://upload.wikimedia.org/wikipedia/commons/8/80/FileZilla3_CZ.png</a:t>
            </a:r>
            <a:endParaRPr lang="cs-CZ" sz="2800" b="1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b="1">
                <a:latin typeface="Trebuchet MS" pitchFamily="34" charset="0"/>
                <a:hlinkClick r:id="rId3"/>
              </a:rPr>
              <a:t>http://filezilla- project.org/download.php?type=server</a:t>
            </a:r>
            <a:endParaRPr lang="cs-CZ" sz="2800" b="1">
              <a:latin typeface="Trebuchet MS" pitchFamily="34" charset="0"/>
            </a:endParaRPr>
          </a:p>
          <a:p>
            <a:pPr marL="342900" indent="-342900" algn="just">
              <a:buFont typeface="Lucida Sans Unicode" pitchFamily="34" charset="0"/>
              <a:buAutoNum type="arabicPeriod" startAt="3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Jiří Plášil, PC pro školy, nakladatelství KOPP, České Budějovice, 2003. ISBN 80-7232-206-0</a:t>
            </a:r>
          </a:p>
          <a:p>
            <a:pPr marL="342900" indent="-342900" algn="just">
              <a:buFont typeface="Lucida Sans Unicode" pitchFamily="34" charset="0"/>
              <a:buAutoNum type="arabicPeriod" startAt="3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Švec, Informatika pro maturanty a zájemce o studium na vysokých školách. ISBN978-80-89132-71-3Jiří Plášil, PC pro školy, nakladatelství KOPP, České Budějovice, 2003. </a:t>
            </a:r>
            <a:br>
              <a:rPr lang="cs-CZ" sz="2800">
                <a:latin typeface="Trebuchet MS" pitchFamily="34" charset="0"/>
                <a:cs typeface="Times New Roman" pitchFamily="18" charset="0"/>
              </a:rPr>
            </a:br>
            <a:r>
              <a:rPr lang="cs-CZ" sz="2800">
                <a:latin typeface="Trebuchet MS" pitchFamily="34" charset="0"/>
                <a:cs typeface="Times New Roman" pitchFamily="18" charset="0"/>
              </a:rPr>
              <a:t>ISBN 80-7232-206-0</a:t>
            </a:r>
            <a:endParaRPr lang="cs-CZ" sz="2800" b="1">
              <a:latin typeface="Trebuchet MS" pitchFamily="34" charset="0"/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79388" y="0"/>
            <a:ext cx="4618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Zdroje a použitá literatura: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2497777" y="1052736"/>
            <a:ext cx="37946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Služba FTP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8964613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Protokol aplikační vrstvy přenosového modelu  TCP/IP, určený pro přenos souborů po síti.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Jedná ze základních služeb pro přenos dat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v  Internetu.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Architektura klient - server</a:t>
            </a:r>
          </a:p>
          <a:p>
            <a:pPr marL="1257300" lvl="2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 </a:t>
            </a:r>
            <a:r>
              <a:rPr lang="cs-CZ" sz="2800" b="1">
                <a:latin typeface="Trebuchet MS" pitchFamily="34" charset="0"/>
              </a:rPr>
              <a:t>klient </a:t>
            </a:r>
            <a:r>
              <a:rPr lang="cs-CZ" sz="2800">
                <a:latin typeface="Trebuchet MS" pitchFamily="34" charset="0"/>
              </a:rPr>
              <a:t>– jednoduchá aplikace</a:t>
            </a:r>
          </a:p>
          <a:p>
            <a:pPr marL="1257300" lvl="2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 </a:t>
            </a:r>
            <a:r>
              <a:rPr lang="cs-CZ" sz="2800" b="1">
                <a:latin typeface="Trebuchet MS" pitchFamily="34" charset="0"/>
              </a:rPr>
              <a:t>server </a:t>
            </a:r>
            <a:r>
              <a:rPr lang="cs-CZ" sz="2800">
                <a:latin typeface="Trebuchet MS" pitchFamily="34" charset="0"/>
              </a:rPr>
              <a:t>– systémový proces (služba, rezident, daemon aj.)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Systémové prostředky nárokuje až době, kdy je skutečně potřebuje.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Řídící spojení – trvalé, iniciuje  klient (TCP port 21), server udržuje informace o spojení (aktuální adresář atd.) a může ho také ukončit při odmlčení klienta (záleží na konfiguraci).</a:t>
            </a:r>
          </a:p>
          <a:p>
            <a:pPr marL="342900" indent="-34290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179388" y="188913"/>
            <a:ext cx="8856662" cy="634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Datové spojení – vzniká na základě konkrétního požadavku, zaniká po ukončení přenosu.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Datové spojení, iniciuje  server (TCP port 20).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FTP – klienti</a:t>
            </a:r>
          </a:p>
          <a:p>
            <a:pPr marL="1257300" lvl="2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textový (součást OS) – příkaz ftp,</a:t>
            </a:r>
          </a:p>
          <a:p>
            <a:pPr marL="1257300" lvl="2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prohlížeč WWW - (adresa ve tvaru </a:t>
            </a:r>
            <a:r>
              <a:rPr lang="cs-CZ" sz="2800">
                <a:solidFill>
                  <a:srgbClr val="A50021"/>
                </a:solidFill>
                <a:latin typeface="Trebuchet MS" pitchFamily="34" charset="0"/>
              </a:rPr>
              <a:t>ftp://uzivatel@server),</a:t>
            </a:r>
          </a:p>
          <a:p>
            <a:pPr marL="1257300" lvl="2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součást souborových manažerů - (např. total commander),</a:t>
            </a:r>
          </a:p>
          <a:p>
            <a:pPr marL="1257300" lvl="2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grafické rozhraní.</a:t>
            </a:r>
          </a:p>
          <a:p>
            <a:pPr marL="1257300" lvl="2" indent="-342900" algn="just">
              <a:buFont typeface="Trebuchet MS" pitchFamily="34" charset="0"/>
              <a:buChar char="●"/>
            </a:pPr>
            <a:endParaRPr lang="cs-CZ" sz="2800">
              <a:latin typeface="Trebuchet MS" pitchFamily="34" charset="0"/>
            </a:endParaRP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Pro šifrovaný přenos souborů je využíván protokol SFTP (číslo portu 115).</a:t>
            </a:r>
          </a:p>
          <a:p>
            <a:pPr marL="1257300" lvl="2" indent="-342900" algn="just">
              <a:buFontTx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1257300" lvl="2" indent="-342900" algn="just">
              <a:buFontTx/>
              <a:buAutoNum type="arabicPeriod"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890588"/>
            <a:ext cx="7705725" cy="484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250825" y="234950"/>
            <a:ext cx="85344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Hlavními součástmi jsou správce míst v síti, záznam zpráv, zobrazení souborů a fronta přenosů.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Správce míst umožňuje uživateli vytvořit přehledný seznam FTP serverů, které obsahují údaje o čísle portu, použitém protokolu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přihlašovací údaje.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Grafické rozhraní poskytuje průzkumník umístěný pod záznamem zpráv.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Uživatel může pracovat, může prohlížet soubory a adresáře na obou stranách (server, klient)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přenášet soubory mezi místním a vzdáleným počítačem.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549275"/>
            <a:ext cx="871378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Font typeface="Trebuchet MS" pitchFamily="34" charset="0"/>
              <a:buChar char="●"/>
            </a:pPr>
            <a:r>
              <a:rPr lang="cs-CZ" sz="2800" b="1">
                <a:latin typeface="Trebuchet MS" pitchFamily="34" charset="0"/>
              </a:rPr>
              <a:t>Trivial File Transfer Protocol</a:t>
            </a:r>
            <a:r>
              <a:rPr lang="cs-CZ" sz="2800">
                <a:latin typeface="Trebuchet MS" pitchFamily="34" charset="0"/>
              </a:rPr>
              <a:t> (</a:t>
            </a:r>
            <a:r>
              <a:rPr lang="cs-CZ" sz="2800" b="1">
                <a:latin typeface="Trebuchet MS" pitchFamily="34" charset="0"/>
              </a:rPr>
              <a:t>TFTP</a:t>
            </a:r>
            <a:r>
              <a:rPr lang="cs-CZ" sz="2800">
                <a:latin typeface="Trebuchet MS" pitchFamily="34" charset="0"/>
              </a:rPr>
              <a:t>)  jednoduchý protokol pro přenos souborů, obsahující jen základní funkce protokolu FTP (číslo portu TCP je 69).</a:t>
            </a:r>
          </a:p>
          <a:p>
            <a:pPr marL="342900" indent="-342900" algn="just">
              <a:buFont typeface="Trebuchet MS" pitchFamily="34" charset="0"/>
              <a:buChar char="●"/>
            </a:pPr>
            <a:r>
              <a:rPr lang="cs-CZ" sz="2800">
                <a:latin typeface="Trebuchet MS" pitchFamily="34" charset="0"/>
              </a:rPr>
              <a:t>Je určen pro přenos souborů v případech, kdy je běžný protokol FTP nevhodný pro svou komplikovanost.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468313" y="222250"/>
            <a:ext cx="40322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400">
                <a:latin typeface="Trebuchet MS" pitchFamily="34" charset="0"/>
              </a:rPr>
              <a:t>Freewarový klient, </a:t>
            </a:r>
            <a:r>
              <a:rPr lang="cs-CZ" sz="2400" b="1">
                <a:latin typeface="Trebuchet MS" pitchFamily="34" charset="0"/>
              </a:rPr>
              <a:t>FileZilla Client,</a:t>
            </a:r>
            <a:r>
              <a:rPr lang="cs-CZ" sz="2400">
                <a:latin typeface="Trebuchet MS" pitchFamily="34" charset="0"/>
              </a:rPr>
              <a:t> pro protokol FTP. Jeho zdrojové soubory, jsou dostupné pro operační systémy WINDOWS, LINUX i Mac OS X.</a:t>
            </a:r>
          </a:p>
          <a:p>
            <a:pPr algn="just"/>
            <a:r>
              <a:rPr lang="cs-CZ" sz="2400">
                <a:latin typeface="Trebuchet MS" pitchFamily="34" charset="0"/>
              </a:rPr>
              <a:t>Podporuje přenosy FTP, SFTP FTPS (FTP přes SSL/TLS).</a:t>
            </a: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468313" y="5013325"/>
            <a:ext cx="849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400">
                <a:latin typeface="Trebuchet MS" pitchFamily="34" charset="0"/>
              </a:rPr>
              <a:t>Můžete si stáhnout z URL:</a:t>
            </a:r>
          </a:p>
          <a:p>
            <a:pPr algn="just"/>
            <a:r>
              <a:rPr lang="cs-CZ" sz="2400">
                <a:latin typeface="Trebuchet MS" pitchFamily="34" charset="0"/>
                <a:hlinkClick r:id="rId2"/>
              </a:rPr>
              <a:t>http://filezilla-project.org/download.php</a:t>
            </a:r>
            <a:endParaRPr lang="cs-CZ" sz="2400">
              <a:latin typeface="Trebuchet MS" pitchFamily="34" charset="0"/>
            </a:endParaRPr>
          </a:p>
        </p:txBody>
      </p: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60350"/>
            <a:ext cx="43561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463</TotalTime>
  <Words>788</Words>
  <Application>Microsoft Office PowerPoint</Application>
  <PresentationFormat>Předvádění na obrazovce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22</vt:i4>
      </vt:variant>
    </vt:vector>
  </HeadingPairs>
  <TitlesOfParts>
    <vt:vector size="38" baseType="lpstr">
      <vt:lpstr>Arial</vt:lpstr>
      <vt:lpstr>Lucida Sans Unicode</vt:lpstr>
      <vt:lpstr>Wingdings 3</vt:lpstr>
      <vt:lpstr>Verdana</vt:lpstr>
      <vt:lpstr>Wingdings 2</vt:lpstr>
      <vt:lpstr>Calibri</vt:lpstr>
      <vt:lpstr>Trebuchet MS</vt:lpstr>
      <vt:lpstr>Times New Roman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hnatkova</cp:lastModifiedBy>
  <cp:revision>82</cp:revision>
  <dcterms:created xsi:type="dcterms:W3CDTF">2012-09-03T09:18:06Z</dcterms:created>
  <dcterms:modified xsi:type="dcterms:W3CDTF">2013-04-26T11:09:55Z</dcterms:modified>
</cp:coreProperties>
</file>