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8" r:id="rId2"/>
    <p:sldId id="257" r:id="rId3"/>
    <p:sldId id="256" r:id="rId4"/>
    <p:sldId id="259" r:id="rId5"/>
    <p:sldId id="273" r:id="rId6"/>
    <p:sldId id="275" r:id="rId7"/>
    <p:sldId id="276" r:id="rId8"/>
    <p:sldId id="279" r:id="rId9"/>
    <p:sldId id="277" r:id="rId10"/>
    <p:sldId id="278" r:id="rId11"/>
    <p:sldId id="271" r:id="rId12"/>
    <p:sldId id="263" r:id="rId13"/>
    <p:sldId id="272" r:id="rId14"/>
    <p:sldId id="267" r:id="rId15"/>
    <p:sldId id="280" r:id="rId16"/>
    <p:sldId id="281" r:id="rId17"/>
    <p:sldId id="270" r:id="rId18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76" d="100"/>
          <a:sy n="7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8DE03B-D96D-4E84-9279-DDC084FF1C9C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8BA995-A3B2-4DAE-8339-ABE09CE38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9BE4DF-74AB-4257-8B19-98920C28496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5A45E1-D85A-4CA2-9622-30C4369111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A5A9-C99E-4D34-A4E2-67197F98278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4CF-1BBF-4872-BF03-4949DA75C1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B7A7-94E3-460A-9306-3A9C55BB416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E4E17-D37E-407F-870B-B4D72D4C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02F5-85CC-4AFA-ABC4-8B3CE1DD0D0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CE44-04AF-4666-AEBB-C24EE530BE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8AD60-1020-4A98-983D-A6AA1C7F389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DCBCDA-E594-49D6-AD49-AAEC4D5C0B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CF6C1-1AEE-40D3-99AD-6B760D13409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6CAB6D-FFC7-463A-9145-A2ACEEF3F0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D88E96-AE4C-47B8-A42B-FCEDA39C986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D4B2ED-5BDC-4FFE-BCC7-0B8DB4AA50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E2C23-DB80-4353-9477-C2AF823AC29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BB094-7770-4528-9207-7A732FFAD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8FE1-7F38-4E90-A13D-AA65BA6CECE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62CE-E864-4F11-A0DE-84298BBD95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2BC955-146D-4651-AD8D-1564C024B14B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F6E02-ACC4-418E-AC47-27A4A788D6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18B32-A65F-4092-85A6-2A42049AE6D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2213DD-D7E9-4CF6-AD4C-1E79BB0C7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401D7D-513E-4064-9764-BD02B006B819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566636A-A3A9-45C4-9FC5-99C01C915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oveschranky.info/obcan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rypto-world.info/" TargetMode="External"/><Relationship Id="rId2" Type="http://schemas.openxmlformats.org/officeDocument/2006/relationships/hyperlink" Target="http://upload.wikimedia.org/wikipedia/commons/thumb/2/21/Digital_Signature_diagram_cs.svg/800px-Digital_Signature_diagram_cs.svg.pnghttp:/www.pebblesandbuttons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211638" y="1125538"/>
          <a:ext cx="4608512" cy="4967287"/>
        </p:xfrm>
        <a:graphic>
          <a:graphicData uri="http://schemas.openxmlformats.org/drawingml/2006/table">
            <a:tbl>
              <a:tblPr/>
              <a:tblGrid>
                <a:gridCol w="1947260"/>
                <a:gridCol w="2661252"/>
              </a:tblGrid>
              <a:tr h="704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VY_32_INOVACE_1_3_17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Název vzdělávacího materiálu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Bezpečnost v síti – elektronický podpis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Jméno autora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Ing. Bulka Josef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Tematická oblast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Počítačové sítě a internet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Vzdělávací obor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Všechny obory školy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Předmět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Ročník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1. a 2.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Rozvíjené klíčové kompetence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Kompetence k učení, řešení problému, komunikativní, pracovní, personální a sociální.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1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Průřezové téma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Občan </a:t>
                      </a:r>
                      <a:b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 demokratické společnosti.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délník 1"/>
          <p:cNvSpPr>
            <a:spLocks noChangeArrowheads="1"/>
          </p:cNvSpPr>
          <p:nvPr/>
        </p:nvSpPr>
        <p:spPr bwMode="auto">
          <a:xfrm>
            <a:off x="179388" y="115888"/>
            <a:ext cx="84248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SzPct val="217000"/>
              <a:buFont typeface="Arial" charset="0"/>
              <a:buChar char="•"/>
            </a:pPr>
            <a:r>
              <a:rPr lang="cs-CZ" sz="2800">
                <a:latin typeface="Trebuchet MS" pitchFamily="34" charset="0"/>
              </a:rPr>
              <a:t>Dne 1. 11. 2009 byl spuštěn Informační systém datových schránek (ISDS), a to na základě zákona č.300/21008 Sb. o elektronických úkonech a autorizované konverzi dokumentů.</a:t>
            </a:r>
          </a:p>
          <a:p>
            <a:pPr marL="514350" indent="-514350" algn="just">
              <a:buSzPct val="217000"/>
              <a:buFont typeface="Arial" charset="0"/>
              <a:buChar char="•"/>
            </a:pPr>
            <a:r>
              <a:rPr lang="cs-CZ" sz="2800">
                <a:latin typeface="Trebuchet MS" pitchFamily="34" charset="0"/>
              </a:rPr>
              <a:t>Informační systém datových schránek se dále řídí vyhláškou č.194/2009 Sb. a Provozním řádem.</a:t>
            </a:r>
          </a:p>
          <a:p>
            <a:pPr marL="514350" indent="-514350" algn="just">
              <a:buSzPct val="217000"/>
              <a:buFont typeface="Arial" charset="0"/>
              <a:buChar char="•"/>
            </a:pPr>
            <a:r>
              <a:rPr lang="cs-CZ" sz="2800"/>
              <a:t>Vstup a založení datové schránky je možný na </a:t>
            </a:r>
            <a:r>
              <a:rPr lang="cs-CZ" sz="2800">
                <a:solidFill>
                  <a:srgbClr val="C00000"/>
                </a:solidFill>
              </a:rPr>
              <a:t>https://www.mojedatovaschranka.cz</a:t>
            </a:r>
            <a:r>
              <a:rPr lang="cs-CZ" sz="2800"/>
              <a:t>. </a:t>
            </a: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620713"/>
            <a:ext cx="4319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Obdélník 2"/>
          <p:cNvSpPr>
            <a:spLocks noChangeArrowheads="1"/>
          </p:cNvSpPr>
          <p:nvPr/>
        </p:nvSpPr>
        <p:spPr bwMode="auto">
          <a:xfrm>
            <a:off x="684213" y="5516563"/>
            <a:ext cx="8604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rebuchet MS" pitchFamily="34" charset="0"/>
              </a:rPr>
              <a:t>Zdroj: http://www.datoveschranky.info/cz/metodicke-postupy/postupy-pri-zrizovani-datove-schranky-a-zadost-id34700/</a:t>
            </a:r>
          </a:p>
        </p:txBody>
      </p:sp>
      <p:sp>
        <p:nvSpPr>
          <p:cNvPr id="24579" name="TextovéPole 3"/>
          <p:cNvSpPr txBox="1">
            <a:spLocks noChangeArrowheads="1"/>
          </p:cNvSpPr>
          <p:nvPr/>
        </p:nvSpPr>
        <p:spPr bwMode="auto">
          <a:xfrm>
            <a:off x="468313" y="0"/>
            <a:ext cx="6475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Vzor žádosti o zřízení datové schránky: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950" y="188913"/>
            <a:ext cx="84963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3200" b="1" i="1" dirty="0">
                <a:latin typeface="Trebuchet MS" pitchFamily="34" charset="0"/>
              </a:rPr>
              <a:t>Zadání:</a:t>
            </a:r>
          </a:p>
          <a:p>
            <a:pPr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Vstupte na Internetu na  datové stránky </a:t>
            </a:r>
            <a:r>
              <a:rPr lang="cs-CZ" sz="2800" dirty="0">
                <a:latin typeface="Trebuchet MS" pitchFamily="34" charset="0"/>
                <a:hlinkClick r:id="rId2"/>
              </a:rPr>
              <a:t>http://www.</a:t>
            </a:r>
            <a:r>
              <a:rPr lang="cs-CZ" sz="2800" dirty="0" err="1">
                <a:latin typeface="Trebuchet MS" pitchFamily="34" charset="0"/>
                <a:hlinkClick r:id="rId2"/>
              </a:rPr>
              <a:t>datoveschranky.info</a:t>
            </a:r>
            <a:r>
              <a:rPr lang="cs-CZ" sz="2800" dirty="0">
                <a:latin typeface="Trebuchet MS" pitchFamily="34" charset="0"/>
                <a:hlinkClick r:id="rId2"/>
              </a:rPr>
              <a:t>/</a:t>
            </a:r>
            <a:r>
              <a:rPr lang="cs-CZ" sz="2800" dirty="0" err="1">
                <a:latin typeface="Trebuchet MS" pitchFamily="34" charset="0"/>
                <a:hlinkClick r:id="rId2"/>
              </a:rPr>
              <a:t>obcan</a:t>
            </a:r>
            <a:r>
              <a:rPr lang="cs-CZ" sz="2800" dirty="0">
                <a:latin typeface="Trebuchet MS" pitchFamily="34" charset="0"/>
                <a:hlinkClick r:id="rId2"/>
              </a:rPr>
              <a:t>/</a:t>
            </a:r>
            <a:r>
              <a:rPr lang="cs-CZ" sz="2800" dirty="0">
                <a:latin typeface="Trebuchet MS" pitchFamily="34" charset="0"/>
              </a:rPr>
              <a:t>, zde </a:t>
            </a:r>
            <a:r>
              <a:rPr lang="cs-CZ" sz="2800" dirty="0">
                <a:latin typeface="Trebuchet MS" pitchFamily="34" charset="0"/>
              </a:rPr>
              <a:t>se </a:t>
            </a:r>
            <a:r>
              <a:rPr lang="cs-CZ" sz="2800" dirty="0">
                <a:latin typeface="Trebuchet MS" pitchFamily="34" charset="0"/>
              </a:rPr>
              <a:t>seznamte </a:t>
            </a:r>
            <a:r>
              <a:rPr lang="cs-CZ" sz="2800" dirty="0">
                <a:latin typeface="Trebuchet MS" pitchFamily="34" charset="0"/>
              </a:rPr>
              <a:t>se zásadami a podmínkami jejich činnosti.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Kdo musí mít ze zákona tyto stránky založeny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jakým způsobem je ošetřena legislativně jejich </a:t>
            </a:r>
            <a:r>
              <a:rPr lang="cs-CZ" sz="2800" dirty="0">
                <a:latin typeface="Trebuchet MS" pitchFamily="34" charset="0"/>
              </a:rPr>
              <a:t>činnost?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333375"/>
            <a:ext cx="8424863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Elektronický podpis (digitální) podpis: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naskenovaný vlastnoruční </a:t>
            </a:r>
            <a:r>
              <a:rPr lang="cs-CZ" sz="2800" dirty="0">
                <a:latin typeface="Trebuchet MS" pitchFamily="34" charset="0"/>
              </a:rPr>
              <a:t>podpis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 specifická data, která v počítači nahrazují klasický vlastnoruční </a:t>
            </a:r>
            <a:r>
              <a:rPr lang="cs-CZ" sz="2800" dirty="0">
                <a:latin typeface="Trebuchet MS" pitchFamily="34" charset="0"/>
              </a:rPr>
              <a:t>podpis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6-ti místný zašifrovaný </a:t>
            </a:r>
            <a:r>
              <a:rPr lang="cs-CZ" sz="2800" dirty="0">
                <a:latin typeface="Trebuchet MS" pitchFamily="34" charset="0"/>
              </a:rPr>
              <a:t>kód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Platnost elektronického podpisu </a:t>
            </a:r>
            <a:r>
              <a:rPr lang="cs-CZ" sz="2800" dirty="0">
                <a:latin typeface="Trebuchet MS" pitchFamily="34" charset="0"/>
              </a:rPr>
              <a:t>ověříme:</a:t>
            </a:r>
            <a:endParaRPr lang="cs-CZ" sz="2800" dirty="0">
              <a:latin typeface="Trebuchet MS" pitchFamily="34" charset="0"/>
            </a:endParaRPr>
          </a:p>
          <a:p>
            <a:pPr marL="800100" lvl="1" indent="-34290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  </a:t>
            </a:r>
            <a:r>
              <a:rPr lang="cs-CZ" sz="2800" dirty="0">
                <a:latin typeface="Trebuchet MS" pitchFamily="34" charset="0"/>
              </a:rPr>
              <a:t>podpisovým vzorem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omocí </a:t>
            </a:r>
            <a:r>
              <a:rPr lang="cs-CZ" sz="2800" dirty="0">
                <a:latin typeface="Trebuchet MS" pitchFamily="34" charset="0"/>
              </a:rPr>
              <a:t>počítače a certifikační </a:t>
            </a:r>
            <a:r>
              <a:rPr lang="cs-CZ" sz="2800" dirty="0">
                <a:latin typeface="Trebuchet MS" pitchFamily="34" charset="0"/>
              </a:rPr>
              <a:t>autority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/>
              <a:t>p</a:t>
            </a:r>
            <a:r>
              <a:rPr lang="cs-CZ" sz="2800" dirty="0"/>
              <a:t>orovnání </a:t>
            </a:r>
            <a:r>
              <a:rPr lang="cs-CZ" sz="2800" dirty="0"/>
              <a:t>údajů v databázi </a:t>
            </a:r>
            <a:r>
              <a:rPr lang="cs-CZ" sz="2800" dirty="0"/>
              <a:t>podpisů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549275"/>
            <a:ext cx="8713787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 startAt="3"/>
              <a:defRPr/>
            </a:pPr>
            <a:r>
              <a:rPr lang="cs-CZ" sz="2800" dirty="0" err="1">
                <a:latin typeface="Trebuchet MS" pitchFamily="34" charset="0"/>
              </a:rPr>
              <a:t>Hash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dokumentu</a:t>
            </a:r>
            <a:r>
              <a:rPr lang="cs-CZ" sz="2800" dirty="0">
                <a:latin typeface="Trebuchet MS" pitchFamily="34" charset="0"/>
              </a:rPr>
              <a:t>: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šifrovací algoritmus </a:t>
            </a:r>
            <a:r>
              <a:rPr lang="cs-CZ" sz="2800" dirty="0">
                <a:latin typeface="Trebuchet MS" pitchFamily="34" charset="0"/>
              </a:rPr>
              <a:t>dokumentu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řevod </a:t>
            </a:r>
            <a:r>
              <a:rPr lang="cs-CZ" sz="2800" dirty="0">
                <a:latin typeface="Trebuchet MS" pitchFamily="34" charset="0"/>
              </a:rPr>
              <a:t>dokumentu do ASCII </a:t>
            </a:r>
            <a:r>
              <a:rPr lang="cs-CZ" sz="2800" dirty="0">
                <a:latin typeface="Trebuchet MS" pitchFamily="34" charset="0"/>
              </a:rPr>
              <a:t>kódu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k</a:t>
            </a:r>
            <a:r>
              <a:rPr lang="cs-CZ" sz="2800" dirty="0">
                <a:latin typeface="Trebuchet MS" pitchFamily="34" charset="0"/>
              </a:rPr>
              <a:t>rátké číslo, tzv. </a:t>
            </a:r>
            <a:r>
              <a:rPr lang="cs-CZ" sz="2800" dirty="0">
                <a:latin typeface="Trebuchet MS" pitchFamily="34" charset="0"/>
              </a:rPr>
              <a:t>otisk </a:t>
            </a:r>
            <a:r>
              <a:rPr lang="cs-CZ" sz="2800" dirty="0">
                <a:latin typeface="Trebuchet MS" pitchFamily="34" charset="0"/>
              </a:rPr>
              <a:t>dokumentu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+mj-lt"/>
              <a:buAutoNum type="arabicPeriod" startAt="3"/>
              <a:defRPr/>
            </a:pPr>
            <a:r>
              <a:rPr lang="cs-CZ" sz="2800" dirty="0">
                <a:latin typeface="Trebuchet MS" pitchFamily="34" charset="0"/>
              </a:rPr>
              <a:t>Digitální </a:t>
            </a:r>
            <a:r>
              <a:rPr lang="cs-CZ" sz="2800" dirty="0">
                <a:latin typeface="Trebuchet MS" pitchFamily="34" charset="0"/>
              </a:rPr>
              <a:t>certifikát:</a:t>
            </a:r>
            <a:endParaRPr lang="cs-CZ" sz="2800" dirty="0">
              <a:latin typeface="Trebuchet MS" pitchFamily="34" charset="0"/>
            </a:endParaRPr>
          </a:p>
          <a:p>
            <a:pPr marL="800100" lvl="1" indent="-34290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je </a:t>
            </a:r>
            <a:r>
              <a:rPr lang="cs-CZ" sz="2800" dirty="0">
                <a:latin typeface="Trebuchet MS" pitchFamily="34" charset="0"/>
              </a:rPr>
              <a:t>elektronicky zaslaný certifikát ve formátu 	</a:t>
            </a:r>
            <a:r>
              <a:rPr lang="cs-CZ" sz="2800" dirty="0">
                <a:latin typeface="Trebuchet MS" pitchFamily="34" charset="0"/>
              </a:rPr>
              <a:t>PDF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vytištěný certifikát, podepsaný </a:t>
            </a:r>
            <a:r>
              <a:rPr lang="cs-CZ" sz="2800" dirty="0">
                <a:latin typeface="Trebuchet MS" pitchFamily="34" charset="0"/>
              </a:rPr>
              <a:t>CA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elektronicky podepsaný veřejný </a:t>
            </a:r>
            <a:r>
              <a:rPr lang="cs-CZ" sz="2800" dirty="0">
                <a:latin typeface="Trebuchet MS" pitchFamily="34" charset="0"/>
              </a:rPr>
              <a:t>klíč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bdélník 2"/>
          <p:cNvSpPr>
            <a:spLocks noChangeArrowheads="1"/>
          </p:cNvSpPr>
          <p:nvPr/>
        </p:nvSpPr>
        <p:spPr bwMode="auto">
          <a:xfrm>
            <a:off x="250825" y="765175"/>
            <a:ext cx="8137525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http://upload.wikimedia.org/wikipedia/commons/thumb/2/21/Digital_Signature_diagram_cs.svg/800px-Digital_Signature_diagram_cs.svg.pnghttp://www.pebblesandbuttons.com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http://cs.wikipedia.org/wiki/Digitální_podpis</a:t>
            </a: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http://crypto-world.info/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http://www.digitalni-podpis.cz/</a:t>
            </a: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Švec, Informatika pro maturanty a zájemce o studium na vysokých školách. ISBN978-80-89132-71-3</a:t>
            </a:r>
          </a:p>
          <a:p>
            <a:pPr marL="342900" indent="-342900"/>
            <a:endParaRPr lang="cs-CZ" b="1">
              <a:latin typeface="Lucida Sans Unicode" pitchFamily="34" charset="0"/>
            </a:endParaRPr>
          </a:p>
          <a:p>
            <a:pPr marL="342900" indent="-342900"/>
            <a:endParaRPr lang="cs-CZ">
              <a:latin typeface="Lucida Sans Unicode" pitchFamily="34" charset="0"/>
            </a:endParaRPr>
          </a:p>
        </p:txBody>
      </p:sp>
      <p:sp>
        <p:nvSpPr>
          <p:cNvPr id="30722" name="TextovéPole 2"/>
          <p:cNvSpPr txBox="1">
            <a:spLocks noChangeArrowheads="1"/>
          </p:cNvSpPr>
          <p:nvPr/>
        </p:nvSpPr>
        <p:spPr bwMode="auto">
          <a:xfrm>
            <a:off x="250825" y="188913"/>
            <a:ext cx="47212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Odkazy a použitá literatura: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653088"/>
            <a:ext cx="6624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 Pokud není uvedeno jinak, autorem textů a obrázků je Ing. Josef Bulka.</a:t>
            </a:r>
          </a:p>
          <a:p>
            <a:endParaRPr lang="cs-CZ" sz="1000">
              <a:latin typeface="Trebuchet MS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140200" y="981075"/>
          <a:ext cx="4824413" cy="4575175"/>
        </p:xfrm>
        <a:graphic>
          <a:graphicData uri="http://schemas.openxmlformats.org/drawingml/2006/table">
            <a:tbl>
              <a:tblPr/>
              <a:tblGrid>
                <a:gridCol w="2016224"/>
                <a:gridCol w="2808312"/>
              </a:tblGrid>
              <a:tr h="624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Časový harmonogram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 vyučovací hodina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2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Použitá literatura a zdroje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Wikipedia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Švec, Informatika pro maturanty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zájemce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studium na vysokých školách.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ISBN978-80-89132-71-3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Pomůcky a prostředky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výpočetní technika, názorné pomůcky a díly hardware </a:t>
                      </a:r>
                      <a:b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 oblasti výpočetní techniky.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Anotace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Problematika počítačové gramotnosti, pojmy informační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komunikační technologie (ICT).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Výklad a cvičení. Opakování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domácí příprava žáků na vyučování.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Září 2012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5536" y="260648"/>
            <a:ext cx="849694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Bezpečnost v 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síti -  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e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lektronický </a:t>
            </a:r>
            <a:r>
              <a:rPr lang="pl-PL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podpis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délník 1"/>
          <p:cNvSpPr>
            <a:spLocks noChangeArrowheads="1"/>
          </p:cNvSpPr>
          <p:nvPr/>
        </p:nvSpPr>
        <p:spPr bwMode="auto">
          <a:xfrm>
            <a:off x="107950" y="404813"/>
            <a:ext cx="88566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</a:endParaRPr>
          </a:p>
        </p:txBody>
      </p:sp>
      <p:sp>
        <p:nvSpPr>
          <p:cNvPr id="17410" name="Obdélník 2"/>
          <p:cNvSpPr>
            <a:spLocks noChangeArrowheads="1"/>
          </p:cNvSpPr>
          <p:nvPr/>
        </p:nvSpPr>
        <p:spPr bwMode="auto">
          <a:xfrm>
            <a:off x="179388" y="115888"/>
            <a:ext cx="8713787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Elektronický podpis (digitální) podpis je označení specifických dat, které v počítači nahrazují klasický vlastnoruční podpis. 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Elektronický podpis je vytvořen pro konkrétní soubor dat a je možné pomocí počítače ověřit, zda je platný.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Součástí elektronického podpisu je jednoznačná identifikace toho, kdo podpis vytvořil.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Ověření elektronického podpisu zahrnuje mimo matematických operací zároveň přenos důvěry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z důvěryhodné, certifikační autority (CA) na tvůrce podpisu a důvěryhodnost elektronicky podepsaného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179388" y="333375"/>
            <a:ext cx="8713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18434" name="Picture 2" descr="Soubor:Digital Signature diagram c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33375"/>
            <a:ext cx="7620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bdélník 3"/>
          <p:cNvSpPr>
            <a:spLocks noChangeArrowheads="1"/>
          </p:cNvSpPr>
          <p:nvPr/>
        </p:nvSpPr>
        <p:spPr bwMode="auto">
          <a:xfrm>
            <a:off x="5867400" y="5949950"/>
            <a:ext cx="2681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Zdroj: autor: ToOb  (talk)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950" y="0"/>
            <a:ext cx="8856663" cy="64023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Elektronický </a:t>
            </a:r>
            <a:r>
              <a:rPr lang="cs-CZ" sz="2800" dirty="0">
                <a:latin typeface="Trebuchet MS" pitchFamily="34" charset="0"/>
              </a:rPr>
              <a:t>podpis je aplikací </a:t>
            </a:r>
            <a:r>
              <a:rPr lang="cs-CZ" sz="2800" dirty="0">
                <a:latin typeface="Trebuchet MS" pitchFamily="34" charset="0"/>
              </a:rPr>
              <a:t>asymetrického </a:t>
            </a:r>
            <a:r>
              <a:rPr lang="cs-CZ" sz="2800" dirty="0">
                <a:latin typeface="Trebuchet MS" pitchFamily="34" charset="0"/>
              </a:rPr>
              <a:t>šifrování s veřejným </a:t>
            </a:r>
            <a:r>
              <a:rPr lang="cs-CZ" sz="2800" dirty="0">
                <a:latin typeface="Trebuchet MS" pitchFamily="34" charset="0"/>
              </a:rPr>
              <a:t>klíčem.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ako </a:t>
            </a:r>
            <a:r>
              <a:rPr lang="cs-CZ" sz="2800" dirty="0">
                <a:latin typeface="Trebuchet MS" pitchFamily="34" charset="0"/>
              </a:rPr>
              <a:t>první je vypočítán otisk (tzv. </a:t>
            </a:r>
            <a:r>
              <a:rPr lang="cs-CZ" sz="2800" dirty="0" err="1">
                <a:latin typeface="Trebuchet MS" pitchFamily="34" charset="0"/>
              </a:rPr>
              <a:t>hash</a:t>
            </a:r>
            <a:r>
              <a:rPr lang="cs-CZ" sz="2800" dirty="0">
                <a:latin typeface="Trebuchet MS" pitchFamily="34" charset="0"/>
              </a:rPr>
              <a:t>) dokumentu (krátké číslo</a:t>
            </a:r>
            <a:r>
              <a:rPr lang="cs-CZ" sz="2800" dirty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>
                <a:latin typeface="Trebuchet MS" pitchFamily="34" charset="0"/>
              </a:rPr>
              <a:t>ýsledný </a:t>
            </a:r>
            <a:r>
              <a:rPr lang="cs-CZ" sz="2800" dirty="0" err="1">
                <a:latin typeface="Trebuchet MS" pitchFamily="34" charset="0"/>
              </a:rPr>
              <a:t>hash</a:t>
            </a:r>
            <a:r>
              <a:rPr lang="cs-CZ" sz="2800" dirty="0">
                <a:latin typeface="Trebuchet MS" pitchFamily="34" charset="0"/>
              </a:rPr>
              <a:t> je následně zašifrován autorovým privátním klíčem, a tak vznikne elektronický </a:t>
            </a:r>
            <a:r>
              <a:rPr lang="cs-CZ" sz="2800" dirty="0">
                <a:latin typeface="Trebuchet MS" pitchFamily="34" charset="0"/>
              </a:rPr>
              <a:t>podpis.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ři </a:t>
            </a:r>
            <a:r>
              <a:rPr lang="cs-CZ" sz="2800" dirty="0">
                <a:latin typeface="Trebuchet MS" pitchFamily="34" charset="0"/>
              </a:rPr>
              <a:t>ověření podpisu je nejprve znovu vypočítá </a:t>
            </a:r>
            <a:r>
              <a:rPr lang="cs-CZ" sz="2800" dirty="0" err="1">
                <a:latin typeface="Trebuchet MS" pitchFamily="34" charset="0"/>
              </a:rPr>
              <a:t>hash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zprávy.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otom </a:t>
            </a:r>
            <a:r>
              <a:rPr lang="cs-CZ" sz="2800" dirty="0">
                <a:latin typeface="Trebuchet MS" pitchFamily="34" charset="0"/>
              </a:rPr>
              <a:t>pomocí veřejného klíče autora podpisu je dešifrován obsah elektronického podpisu a výsledek je porovnán s vypočteným </a:t>
            </a:r>
            <a:r>
              <a:rPr lang="cs-CZ" sz="2800" dirty="0" err="1">
                <a:latin typeface="Trebuchet MS" pitchFamily="34" charset="0"/>
              </a:rPr>
              <a:t>hashem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zprávy.</a:t>
            </a: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okud </a:t>
            </a:r>
            <a:r>
              <a:rPr lang="cs-CZ" sz="2800" dirty="0">
                <a:latin typeface="Trebuchet MS" pitchFamily="34" charset="0"/>
              </a:rPr>
              <a:t>jsou obě hodnoty </a:t>
            </a:r>
            <a:r>
              <a:rPr lang="cs-CZ" sz="2800" dirty="0" err="1">
                <a:latin typeface="Trebuchet MS" pitchFamily="34" charset="0"/>
              </a:rPr>
              <a:t>hashe</a:t>
            </a:r>
            <a:r>
              <a:rPr lang="cs-CZ" sz="2800" dirty="0">
                <a:latin typeface="Trebuchet MS" pitchFamily="34" charset="0"/>
              </a:rPr>
              <a:t> stejné, je podpis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z </a:t>
            </a:r>
            <a:r>
              <a:rPr lang="cs-CZ" sz="2800" dirty="0">
                <a:latin typeface="Trebuchet MS" pitchFamily="34" charset="0"/>
              </a:rPr>
              <a:t>matematického hlediska </a:t>
            </a:r>
            <a:r>
              <a:rPr lang="cs-CZ" sz="2800" dirty="0">
                <a:latin typeface="Trebuchet MS" pitchFamily="34" charset="0"/>
              </a:rPr>
              <a:t>platný.</a:t>
            </a:r>
            <a:endParaRPr lang="cs-CZ" sz="28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1"/>
          <p:cNvSpPr>
            <a:spLocks noChangeArrowheads="1"/>
          </p:cNvSpPr>
          <p:nvPr/>
        </p:nvSpPr>
        <p:spPr bwMode="auto">
          <a:xfrm>
            <a:off x="179388" y="260350"/>
            <a:ext cx="8713787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Důvěryhodnost platného elektronického podpisu je nutné zjistit pomocí principu přenosu důvěry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z důvěryhodné třetí strany na údaj o majiteli veřejného klíče, pomocí kterého došlo k ověření platnosti elektronického podpisu.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K tomu je využit digitální certifikát, který vydává důvěryhodná certifikační autorita.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Digitální certifikát je elektronicky podepsaný veřejný klíč, ke kterému jsou připojeny identifikační údaje jeho majitele.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1"/>
          <p:cNvSpPr>
            <a:spLocks noChangeArrowheads="1"/>
          </p:cNvSpPr>
          <p:nvPr/>
        </p:nvSpPr>
        <p:spPr bwMode="auto">
          <a:xfrm>
            <a:off x="323850" y="260350"/>
            <a:ext cx="856932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Clr>
                <a:schemeClr val="tx1"/>
              </a:buClr>
            </a:pPr>
            <a:r>
              <a:rPr lang="cs-CZ" sz="2800" b="1">
                <a:solidFill>
                  <a:srgbClr val="C00000"/>
                </a:solidFill>
                <a:latin typeface="Trebuchet MS" pitchFamily="34" charset="0"/>
              </a:rPr>
              <a:t>Příklady použití elektronického  podpisu:</a:t>
            </a:r>
          </a:p>
          <a:p>
            <a:pPr marL="514350" indent="-514350" algn="just">
              <a:buFont typeface="Lucida Sans Unicode" pitchFamily="34" charset="0"/>
              <a:buAutoNum type="arabicPeriod"/>
            </a:pPr>
            <a:endParaRPr lang="cs-CZ" sz="2800" b="1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u přihlášky a odhlášky k nemocenskému pojištění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u přiznání k DPH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při elektronické komunikaci se státní správou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při žádosti o sociální dávky a komunikaci se zdravotními pojišťovnami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při podání přehledu o příjmech a výdajích OSVČ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při použití datové schránky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při podepisování faktur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jako elektronický podpis PDF 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bdélník 1"/>
          <p:cNvSpPr>
            <a:spLocks noChangeArrowheads="1"/>
          </p:cNvSpPr>
          <p:nvPr/>
        </p:nvSpPr>
        <p:spPr bwMode="auto">
          <a:xfrm>
            <a:off x="250825" y="260350"/>
            <a:ext cx="864235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V české legislativě je definován zaručený elektronický podpis, který vyhovuje uznávání státní správou (zákon č. 227/2000 Sb.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o elektronickém podpisu).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/>
              <a:t>Ministerstvo vnitra vykonává povinnosti stanovené tímto zákonem a stanovuje požadavky podle vyhlášky č. 378/2006 Sb. o postupech kvalifikovaných poskytovatelů certifikačních služeb.</a:t>
            </a: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Zákon byl několikrát novelizován a odpovídá evropské legislativě a obdobným zákonům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v ostatních státech světa.</a:t>
            </a:r>
          </a:p>
          <a:p>
            <a:pPr marL="514350" indent="-514350" algn="just">
              <a:buFont typeface="Wingdings" pitchFamily="2" charset="2"/>
              <a:buChar char="l"/>
            </a:pPr>
            <a:endParaRPr lang="cs-CZ" sz="2800">
              <a:latin typeface="Trebuchet MS" pitchFamily="34" charset="0"/>
            </a:endParaRPr>
          </a:p>
          <a:p>
            <a:pPr marL="514350" indent="-514350" algn="just"/>
            <a:endParaRPr lang="cs-CZ" sz="2800">
              <a:latin typeface="Trebuchet MS" pitchFamily="34" charset="0"/>
            </a:endParaRPr>
          </a:p>
          <a:p>
            <a:pPr marL="514350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517</TotalTime>
  <Words>680</Words>
  <Application>Microsoft Office PowerPoint</Application>
  <PresentationFormat>Předvádění na obrazovce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17</vt:i4>
      </vt:variant>
    </vt:vector>
  </HeadingPairs>
  <TitlesOfParts>
    <vt:vector size="34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99</cp:revision>
  <dcterms:created xsi:type="dcterms:W3CDTF">2012-09-03T09:18:06Z</dcterms:created>
  <dcterms:modified xsi:type="dcterms:W3CDTF">2013-04-26T11:21:01Z</dcterms:modified>
</cp:coreProperties>
</file>