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63" r:id="rId9"/>
    <p:sldId id="271" r:id="rId10"/>
    <p:sldId id="267" r:id="rId11"/>
    <p:sldId id="272" r:id="rId12"/>
    <p:sldId id="276" r:id="rId13"/>
    <p:sldId id="270" r:id="rId14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76" d="100"/>
          <a:sy n="7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50F0A-3DD7-440E-A64D-FEAB97F8CBC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8CF790-C485-4159-98F3-9BE8C90B24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8193B5-A49F-41F6-8840-675097A10F6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A78639-A9E8-41C1-AD7B-C748D8F7D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D84B-3946-4CEA-8DFD-D520896A9CB0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67B-3570-4585-8F6D-1EB748A4A8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44DD-D35B-48F2-B4B6-025C407E3DC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771A-614E-42D2-8654-63A3F7A1E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3D62C-52BD-4D36-8895-CC576C3FD787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293A8-7006-478F-9100-811DCD48D2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CB9E14-9299-4172-8BE5-0F386A9D879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DD12B8-3F30-4E27-B8DC-6F693575F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7A948-DAF3-4165-93F9-350C2CBE4B8F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C58BE-7693-456B-93E2-C5F2BC2A7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58F40-C767-4F9C-A754-29C160C2585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A18B6C-4B7C-4AD3-AB48-03F37353C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FE2714-4FB9-4420-B601-63719B0EA83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50400D-9DEF-4B60-9486-985350C69C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E3D38-17DF-4B38-912F-7C97BF650C8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C46B-EE0E-4A31-8685-BBBA0C17C7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11D2EF-B89E-46CB-A305-330CA68C254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46450A-961A-4D08-B6F2-40DE0A42E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5AD81B-8192-4AA0-8ECA-B743F7247E3C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2F1BFC-1619-4E0D-8399-EAA7F99464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1E4FEE-C6CE-4FB6-A521-ED6CE7F3A87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296480-2729-47C0-AF8B-4451F8055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oveschranky.info/assets/ke-stazeni/desatero_bezpecnosti.pdf" TargetMode="External"/><Relationship Id="rId2" Type="http://schemas.openxmlformats.org/officeDocument/2006/relationships/hyperlink" Target="http://owebu.bloger.cz/Bezpecnost/Nebezpeci-na-internetu-Hacking-a-Bezpecnostni-diry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rtal.upol.cz/wcmfiles/CVT/InformaceNavody/PocSit/antivirova_ochrana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11638" y="1268413"/>
          <a:ext cx="4645025" cy="4752975"/>
        </p:xfrm>
        <a:graphic>
          <a:graphicData uri="http://schemas.openxmlformats.org/drawingml/2006/table">
            <a:tbl>
              <a:tblPr/>
              <a:tblGrid>
                <a:gridCol w="2074726"/>
                <a:gridCol w="2569282"/>
              </a:tblGrid>
              <a:tr h="455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VY_32_INOVACE_1_3_18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Název vzdělávacího materiálu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Bezpečnostní díry v systému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Jméno autora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Ing. Bulka Josef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Tematická oblast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Počítačové sítě a internet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Vzdělávací obor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Všechny obory školy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Předmět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Ročník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1. a 2.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Rozvíjené klíčové kompetence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Kompetence k učení, řešení problému, komunikativní, pracovní, personální a sociální.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Průřezové téma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Občan </a:t>
                      </a:r>
                      <a:b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 demokratické společnosti.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7338" y="476250"/>
            <a:ext cx="88566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Bezpečnostní díra je: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mechanické </a:t>
            </a:r>
            <a:r>
              <a:rPr lang="cs-CZ" sz="2800" dirty="0">
                <a:latin typeface="Trebuchet MS" pitchFamily="34" charset="0"/>
              </a:rPr>
              <a:t>nezabezpečení </a:t>
            </a:r>
            <a:r>
              <a:rPr lang="cs-CZ" sz="2800" dirty="0">
                <a:latin typeface="Trebuchet MS" pitchFamily="34" charset="0"/>
              </a:rPr>
              <a:t>počítače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c</a:t>
            </a:r>
            <a:r>
              <a:rPr lang="cs-CZ" sz="2800" dirty="0">
                <a:latin typeface="Trebuchet MS" pitchFamily="34" charset="0"/>
              </a:rPr>
              <a:t>hyba </a:t>
            </a:r>
            <a:r>
              <a:rPr lang="cs-CZ" sz="2800" dirty="0">
                <a:latin typeface="Trebuchet MS" pitchFamily="34" charset="0"/>
              </a:rPr>
              <a:t>v OS, která snižuje </a:t>
            </a:r>
            <a:r>
              <a:rPr lang="cs-CZ" sz="2800" dirty="0">
                <a:latin typeface="Trebuchet MS" pitchFamily="34" charset="0"/>
              </a:rPr>
              <a:t>bezpečnost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i</a:t>
            </a:r>
            <a:r>
              <a:rPr lang="cs-CZ" sz="2800" dirty="0">
                <a:latin typeface="Trebuchet MS" pitchFamily="34" charset="0"/>
              </a:rPr>
              <a:t>nstalace </a:t>
            </a:r>
            <a:r>
              <a:rPr lang="cs-CZ" sz="2800" dirty="0">
                <a:latin typeface="Trebuchet MS" pitchFamily="34" charset="0"/>
              </a:rPr>
              <a:t>OS bez rozšířených funkcí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Ochrana lokální sítě před ostatními uživateli: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vždy </a:t>
            </a:r>
            <a:r>
              <a:rPr lang="cs-CZ" sz="2800" dirty="0">
                <a:latin typeface="Trebuchet MS" pitchFamily="34" charset="0"/>
              </a:rPr>
              <a:t>nutná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>
                <a:latin typeface="Trebuchet MS" pitchFamily="34" charset="0"/>
              </a:rPr>
              <a:t>ení </a:t>
            </a:r>
            <a:r>
              <a:rPr lang="cs-CZ" sz="2800" dirty="0">
                <a:latin typeface="Trebuchet MS" pitchFamily="34" charset="0"/>
              </a:rPr>
              <a:t>nutná, neboť nejsme v prostředí </a:t>
            </a:r>
            <a:r>
              <a:rPr lang="cs-CZ" sz="2800" dirty="0">
                <a:latin typeface="Trebuchet MS" pitchFamily="34" charset="0"/>
              </a:rPr>
              <a:t>Internetu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n</a:t>
            </a:r>
            <a:r>
              <a:rPr lang="cs-CZ" sz="2800" dirty="0">
                <a:latin typeface="Trebuchet MS" pitchFamily="34" charset="0"/>
              </a:rPr>
              <a:t>ení </a:t>
            </a:r>
            <a:r>
              <a:rPr lang="cs-CZ" sz="2800" dirty="0">
                <a:latin typeface="Trebuchet MS" pitchFamily="34" charset="0"/>
              </a:rPr>
              <a:t>nutná, pokud máme kvalitní </a:t>
            </a:r>
            <a:r>
              <a:rPr lang="cs-CZ" sz="2800" dirty="0">
                <a:latin typeface="Trebuchet MS" pitchFamily="34" charset="0"/>
              </a:rPr>
              <a:t>antivirový </a:t>
            </a:r>
            <a:r>
              <a:rPr lang="cs-CZ" sz="2800" dirty="0">
                <a:latin typeface="Trebuchet MS" pitchFamily="34" charset="0"/>
              </a:rPr>
              <a:t>program</a:t>
            </a:r>
          </a:p>
          <a:p>
            <a:pPr marL="971550" lvl="1" indent="-514350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800100" lvl="1" indent="-342900"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bdélník 1"/>
          <p:cNvSpPr>
            <a:spLocks noChangeArrowheads="1"/>
          </p:cNvSpPr>
          <p:nvPr/>
        </p:nvSpPr>
        <p:spPr bwMode="auto">
          <a:xfrm>
            <a:off x="179388" y="476250"/>
            <a:ext cx="864076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Update OS provádíme: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pokud máme podezření na ohrožení bezpečnosti počítače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provádíme pravidelně automaticky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provádíme pouze při reinstalaci OS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Silné heslo pro vstup do systému: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osahuje kombinaci čísel a písmen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obsahuje cizí slova a je delší než 8 znaků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 dlouhé alespoň 10 znaků a obsahuje kombinaci číslic, písmen a speciálních znaků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délník 2"/>
          <p:cNvSpPr>
            <a:spLocks noChangeArrowheads="1"/>
          </p:cNvSpPr>
          <p:nvPr/>
        </p:nvSpPr>
        <p:spPr bwMode="auto">
          <a:xfrm>
            <a:off x="179388" y="908050"/>
            <a:ext cx="8856662" cy="58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http://owebu.bloger.cz/Bezpecnost/Nebezpeci-na-internetu-Hacking-a-Bezpecnostni-diry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http://www.datoveschranky.info/assets/ke-stazeni/desatero_bezpecnosti.pdf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4"/>
              </a:rPr>
              <a:t>http://portal.upol.cz/wcmfiles/CVT/InformaceNavody/PocSit/antivirova_ochrana.pdf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Švec, Informatika pro maturanty a zájemce o studium na vysokých školách. ISBN978-80-89132-71-3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endParaRPr lang="cs-CZ" sz="2800" b="1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b="1">
              <a:latin typeface="Lucida Sans Unicode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Lucida Sans Unicode" pitchFamily="34" charset="0"/>
            </a:endParaRPr>
          </a:p>
        </p:txBody>
      </p:sp>
      <p:sp>
        <p:nvSpPr>
          <p:cNvPr id="26626" name="TextovéPole 2"/>
          <p:cNvSpPr txBox="1">
            <a:spLocks noChangeArrowheads="1"/>
          </p:cNvSpPr>
          <p:nvPr/>
        </p:nvSpPr>
        <p:spPr bwMode="auto">
          <a:xfrm>
            <a:off x="323850" y="188913"/>
            <a:ext cx="472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Odkazy a použitá literatura: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653088"/>
            <a:ext cx="6624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 Pokud není uvedeno jinak, autorem textů a obrázků je Ing. Josef Bulka.</a:t>
            </a:r>
          </a:p>
          <a:p>
            <a:endParaRPr lang="cs-CZ" sz="1000">
              <a:latin typeface="Trebuchet MS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140200" y="1196975"/>
          <a:ext cx="4824413" cy="4464050"/>
        </p:xfrm>
        <a:graphic>
          <a:graphicData uri="http://schemas.openxmlformats.org/drawingml/2006/table">
            <a:tbl>
              <a:tblPr/>
              <a:tblGrid>
                <a:gridCol w="2029986"/>
                <a:gridCol w="2794550"/>
              </a:tblGrid>
              <a:tr h="654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Časový harmonogram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 vyučovací hodina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Použitá literatura a zdroje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Wikipedia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Švec, Informatika pro maturanty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zájemce</a:t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studium na vysokých školách.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ISBN978-80-89132-71-3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Pomůcky a prostředky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Dataprojektor, výpočetní technika, názorné pomůcky a díly hardware </a:t>
                      </a:r>
                      <a:b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z oblasti výpočetní techniky.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Anotace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Problematika počítačové gramotnosti, pojmy informační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komunikační technologie (ICT).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Výklad a cvičení. Opakování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domácí příprava žáků na vyučování.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Září 2012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404664"/>
            <a:ext cx="864096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Bezpečnostní díry </a:t>
            </a: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/>
            </a:r>
            <a:b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</a:b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v </a:t>
            </a: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systému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241300"/>
            <a:ext cx="8713788" cy="6616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cs-CZ" sz="3200" b="1" i="1" dirty="0">
                <a:solidFill>
                  <a:srgbClr val="C00000"/>
                </a:solidFill>
                <a:latin typeface="Trebuchet MS" pitchFamily="34" charset="0"/>
              </a:rPr>
              <a:t>Bezpečnostní díra </a:t>
            </a:r>
          </a:p>
          <a:p>
            <a:pPr marL="514350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Bezpečnostní </a:t>
            </a:r>
            <a:r>
              <a:rPr lang="cs-CZ" sz="2800" dirty="0">
                <a:latin typeface="Trebuchet MS" pitchFamily="34" charset="0"/>
              </a:rPr>
              <a:t>díru lze </a:t>
            </a:r>
            <a:r>
              <a:rPr lang="cs-CZ" sz="2800" dirty="0">
                <a:latin typeface="Trebuchet MS" pitchFamily="34" charset="0"/>
              </a:rPr>
              <a:t>definovat </a:t>
            </a:r>
            <a:r>
              <a:rPr lang="cs-CZ" sz="2800" dirty="0">
                <a:latin typeface="Trebuchet MS" pitchFamily="34" charset="0"/>
              </a:rPr>
              <a:t>jako chybu objevenou v OS (nebo jiném programu), která snižuje jeho bezpečnost (např. umožňuje nebo usnadňuje útočníkovi, aby nad ním získal kontrolu</a:t>
            </a:r>
            <a:r>
              <a:rPr lang="cs-CZ" sz="2800" dirty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Proto </a:t>
            </a:r>
            <a:r>
              <a:rPr lang="cs-CZ" sz="2800" dirty="0"/>
              <a:t>je nutná ochrana dat před přístupem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z </a:t>
            </a:r>
            <a:r>
              <a:rPr lang="cs-CZ" sz="2800" dirty="0"/>
              <a:t>lokální sítě a  práce s oprávněními (jimiž se přístup ke složkám </a:t>
            </a:r>
            <a:r>
              <a:rPr lang="cs-CZ" sz="2800" dirty="0"/>
              <a:t>řídí).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U</a:t>
            </a:r>
            <a:r>
              <a:rPr lang="cs-CZ" sz="2800" dirty="0"/>
              <a:t>živatel </a:t>
            </a:r>
            <a:r>
              <a:rPr lang="cs-CZ" sz="2800" dirty="0"/>
              <a:t>musí věnovat pozornost potenciálním rizikům, jako je např</a:t>
            </a:r>
            <a:r>
              <a:rPr lang="cs-CZ" sz="2800" dirty="0"/>
              <a:t>.: </a:t>
            </a:r>
            <a:r>
              <a:rPr lang="cs-CZ" sz="2800" dirty="0"/>
              <a:t>anonymní přihlášení (</a:t>
            </a:r>
            <a:r>
              <a:rPr lang="cs-CZ" sz="2800" dirty="0" err="1"/>
              <a:t>Anonymous</a:t>
            </a:r>
            <a:r>
              <a:rPr lang="cs-CZ" sz="2800" dirty="0"/>
              <a:t>) a vzdálenému přístupu k </a:t>
            </a:r>
            <a:r>
              <a:rPr lang="cs-CZ" sz="2800" dirty="0"/>
              <a:t>OS.</a:t>
            </a:r>
            <a:endParaRPr lang="cs-CZ" sz="2800" dirty="0"/>
          </a:p>
          <a:p>
            <a:pPr>
              <a:defRPr/>
            </a:pPr>
            <a:endParaRPr lang="cs-CZ" sz="2800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0"/>
            <a:ext cx="8785225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Dále </a:t>
            </a:r>
            <a:r>
              <a:rPr lang="cs-CZ" sz="2800" dirty="0">
                <a:latin typeface="Trebuchet MS" pitchFamily="34" charset="0"/>
              </a:rPr>
              <a:t>se jedná  o obranu před nebezpečím, které hrozí našemu systému z </a:t>
            </a:r>
            <a:r>
              <a:rPr lang="cs-CZ" sz="2800" dirty="0">
                <a:latin typeface="Trebuchet MS" pitchFamily="34" charset="0"/>
              </a:rPr>
              <a:t>Internetu.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Při </a:t>
            </a:r>
            <a:r>
              <a:rPr lang="cs-CZ" sz="2800" dirty="0">
                <a:latin typeface="Trebuchet MS" pitchFamily="34" charset="0"/>
              </a:rPr>
              <a:t>práci s Internetem probíhá uvnitř operačního systému mnoho </a:t>
            </a:r>
            <a:r>
              <a:rPr lang="cs-CZ" sz="2800" dirty="0">
                <a:latin typeface="Trebuchet MS" pitchFamily="34" charset="0"/>
              </a:rPr>
              <a:t>akcí </a:t>
            </a:r>
            <a:r>
              <a:rPr lang="cs-CZ" sz="2800" dirty="0">
                <a:latin typeface="Trebuchet MS" pitchFamily="34" charset="0"/>
              </a:rPr>
              <a:t>vyvolaných internetovým serverem, který jsme navštívili. Ty mohou být zneužity (například počítačovými viry).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Proto </a:t>
            </a:r>
            <a:r>
              <a:rPr lang="cs-CZ" sz="2800" dirty="0">
                <a:latin typeface="Trebuchet MS" pitchFamily="34" charset="0"/>
              </a:rPr>
              <a:t>je nutné systém pravidelně kontrolovat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nově objevená nebezpečí eliminovat. K tomu je určen např</a:t>
            </a:r>
            <a:r>
              <a:rPr lang="cs-CZ" sz="2800" dirty="0">
                <a:latin typeface="Trebuchet MS" pitchFamily="34" charset="0"/>
              </a:rPr>
              <a:t>. </a:t>
            </a:r>
            <a:r>
              <a:rPr lang="cs-CZ" sz="2800" dirty="0">
                <a:latin typeface="Trebuchet MS" pitchFamily="34" charset="0"/>
              </a:rPr>
              <a:t>Windows Update a update jiných OS.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Musíme </a:t>
            </a:r>
            <a:r>
              <a:rPr lang="cs-CZ" sz="2800" dirty="0">
                <a:latin typeface="Trebuchet MS" pitchFamily="34" charset="0"/>
              </a:rPr>
              <a:t>nastavit automatické aktualizace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pravidelně je </a:t>
            </a:r>
            <a:r>
              <a:rPr lang="cs-CZ" sz="2800" dirty="0">
                <a:latin typeface="Trebuchet MS" pitchFamily="34" charset="0"/>
              </a:rPr>
              <a:t>provádět.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M</a:t>
            </a:r>
            <a:r>
              <a:rPr lang="cs-CZ" sz="2800" dirty="0">
                <a:latin typeface="Trebuchet MS" pitchFamily="34" charset="0"/>
              </a:rPr>
              <a:t>ístem</a:t>
            </a:r>
            <a:r>
              <a:rPr lang="cs-CZ" sz="2800" dirty="0">
                <a:latin typeface="Trebuchet MS" pitchFamily="34" charset="0"/>
              </a:rPr>
              <a:t>, přes které může být operační systém zneužit, je  Internet Explorer i další </a:t>
            </a:r>
            <a:r>
              <a:rPr lang="cs-CZ" sz="2800" dirty="0">
                <a:latin typeface="Trebuchet MS" pitchFamily="34" charset="0"/>
              </a:rPr>
              <a:t>prohlížeče.</a:t>
            </a:r>
            <a:endParaRPr lang="cs-CZ" sz="2800" dirty="0">
              <a:latin typeface="Trebuchet MS" pitchFamily="34" charset="0"/>
            </a:endParaRPr>
          </a:p>
          <a:p>
            <a:pPr algn="just"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332656"/>
            <a:ext cx="864096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Heslo </a:t>
            </a:r>
            <a:r>
              <a:rPr lang="cs-CZ" sz="2800" dirty="0">
                <a:latin typeface="Trebuchet MS" pitchFamily="34" charset="0"/>
              </a:rPr>
              <a:t>je další bezpečnostní dírou do našeho OS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k uloženým  </a:t>
            </a:r>
            <a:r>
              <a:rPr lang="cs-CZ" sz="2800" dirty="0">
                <a:latin typeface="Trebuchet MS" pitchFamily="34" charset="0"/>
              </a:rPr>
              <a:t>datům.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>
                <a:latin typeface="Trebuchet MS" pitchFamily="34" charset="0"/>
              </a:rPr>
              <a:t>louží </a:t>
            </a:r>
            <a:r>
              <a:rPr lang="cs-CZ" sz="2800" dirty="0">
                <a:latin typeface="Trebuchet MS" pitchFamily="34" charset="0"/>
              </a:rPr>
              <a:t>jako nejčastější a někdy i jediná ochrana našeho počítače před neoprávněným </a:t>
            </a:r>
            <a:r>
              <a:rPr lang="cs-CZ" sz="2800" dirty="0">
                <a:latin typeface="Trebuchet MS" pitchFamily="34" charset="0"/>
              </a:rPr>
              <a:t>vniknutím.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H</a:t>
            </a:r>
            <a:r>
              <a:rPr lang="cs-CZ" sz="2800" dirty="0">
                <a:latin typeface="Trebuchet MS" pitchFamily="34" charset="0"/>
              </a:rPr>
              <a:t>eslo </a:t>
            </a:r>
            <a:r>
              <a:rPr lang="cs-CZ" sz="2800" dirty="0">
                <a:latin typeface="Trebuchet MS" pitchFamily="34" charset="0"/>
              </a:rPr>
              <a:t>by mělo chránit náš počítač před zneužitím jak ze strany spolužáků, tak ze strany uživatelů </a:t>
            </a:r>
            <a:r>
              <a:rPr lang="cs-CZ" sz="2800" dirty="0">
                <a:latin typeface="Trebuchet MS" pitchFamily="34" charset="0"/>
              </a:rPr>
              <a:t>Internetu.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Nelze </a:t>
            </a:r>
            <a:r>
              <a:rPr lang="cs-CZ" sz="2800" dirty="0">
                <a:latin typeface="Trebuchet MS" pitchFamily="34" charset="0"/>
              </a:rPr>
              <a:t>tedy volit hesla ze slovníků, jména rodinných příslušníků</a:t>
            </a:r>
            <a:r>
              <a:rPr lang="cs-CZ" sz="2800" dirty="0">
                <a:latin typeface="Trebuchet MS" pitchFamily="34" charset="0"/>
              </a:rPr>
              <a:t>, číselné řady </a:t>
            </a:r>
            <a:r>
              <a:rPr lang="cs-CZ" sz="2800" dirty="0">
                <a:latin typeface="Trebuchet MS" pitchFamily="34" charset="0"/>
              </a:rPr>
              <a:t>nebo datum.</a:t>
            </a: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Bezpečné </a:t>
            </a:r>
            <a:r>
              <a:rPr lang="cs-CZ" sz="2800" dirty="0">
                <a:latin typeface="Trebuchet MS" pitchFamily="34" charset="0"/>
              </a:rPr>
              <a:t>heslo by mělo mít alespoň 10 znaků náhodné kombinace čísel, písmen a speciálních </a:t>
            </a:r>
            <a:r>
              <a:rPr lang="cs-CZ" sz="2800" dirty="0">
                <a:latin typeface="Trebuchet MS" pitchFamily="34" charset="0"/>
              </a:rPr>
              <a:t>znaků.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3257550" lvl="6" indent="-514350" algn="just">
              <a:defRPr/>
            </a:pPr>
            <a:r>
              <a:rPr lang="cs-CZ" dirty="0"/>
              <a:t>Příklad bezpečného hesla: </a:t>
            </a:r>
            <a:r>
              <a:rPr lang="cs-CZ" b="1" i="1" dirty="0" err="1">
                <a:solidFill>
                  <a:srgbClr val="C00000"/>
                </a:solidFill>
              </a:rPr>
              <a:t>Jos</a:t>
            </a:r>
            <a:r>
              <a:rPr lang="cs-CZ" b="1" i="1" dirty="0">
                <a:solidFill>
                  <a:srgbClr val="C00000"/>
                </a:solidFill>
              </a:rPr>
              <a:t>_e189&amp;b?</a:t>
            </a:r>
            <a:r>
              <a:rPr lang="cs-CZ" b="1" i="1" dirty="0" err="1">
                <a:solidFill>
                  <a:srgbClr val="C00000"/>
                </a:solidFill>
              </a:rPr>
              <a:t>ka</a:t>
            </a:r>
            <a:endParaRPr lang="cs-CZ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950" y="25400"/>
            <a:ext cx="8928100" cy="683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cs-CZ" sz="2800" dirty="0">
                <a:solidFill>
                  <a:srgbClr val="C00000"/>
                </a:solidFill>
                <a:latin typeface="Trebuchet MS" pitchFamily="34" charset="0"/>
              </a:rPr>
              <a:t>	Stručně </a:t>
            </a:r>
            <a:r>
              <a:rPr lang="cs-CZ" sz="2800" dirty="0">
                <a:solidFill>
                  <a:srgbClr val="C00000"/>
                </a:solidFill>
                <a:latin typeface="Trebuchet MS" pitchFamily="34" charset="0"/>
              </a:rPr>
              <a:t>pár zásad pro ochranu před bezpečnostními dírami: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Pravidelně instalujte bezpečnostní záplaty příslušného OS.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Správně nastavte </a:t>
            </a:r>
            <a:r>
              <a:rPr lang="cs-CZ" sz="2800" dirty="0">
                <a:latin typeface="Trebuchet MS" pitchFamily="34" charset="0"/>
              </a:rPr>
              <a:t>svá </a:t>
            </a:r>
            <a:r>
              <a:rPr lang="cs-CZ" sz="2800" dirty="0">
                <a:latin typeface="Trebuchet MS" pitchFamily="34" charset="0"/>
              </a:rPr>
              <a:t>přístupová práva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používejte tzv. silná hesla.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Používejte antivirové programy, </a:t>
            </a:r>
            <a:r>
              <a:rPr lang="cs-CZ" sz="2800" dirty="0" err="1">
                <a:latin typeface="Trebuchet MS" pitchFamily="34" charset="0"/>
              </a:rPr>
              <a:t>firewal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programy </a:t>
            </a:r>
            <a:r>
              <a:rPr lang="cs-CZ" sz="2800" dirty="0">
                <a:latin typeface="Trebuchet MS" pitchFamily="34" charset="0"/>
              </a:rPr>
              <a:t>pro detekci </a:t>
            </a:r>
            <a:r>
              <a:rPr lang="cs-CZ" sz="2800" dirty="0" err="1">
                <a:latin typeface="Trebuchet MS" pitchFamily="34" charset="0"/>
              </a:rPr>
              <a:t>spywaru</a:t>
            </a:r>
            <a:r>
              <a:rPr lang="cs-CZ" sz="2800" dirty="0">
                <a:latin typeface="Trebuchet MS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Důležitá data šifrujte a rovněž šifrujte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i </a:t>
            </a:r>
            <a:r>
              <a:rPr lang="cs-CZ" sz="2800" dirty="0">
                <a:latin typeface="Trebuchet MS" pitchFamily="34" charset="0"/>
              </a:rPr>
              <a:t>odesílanou elektronickou poštu.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Pro důležité e-maily a komunikaci s </a:t>
            </a:r>
            <a:r>
              <a:rPr lang="cs-CZ" sz="2800" dirty="0">
                <a:latin typeface="Trebuchet MS" pitchFamily="34" charset="0"/>
              </a:rPr>
              <a:t>úřady </a:t>
            </a:r>
            <a:r>
              <a:rPr lang="cs-CZ" sz="2800" dirty="0">
                <a:latin typeface="Trebuchet MS" pitchFamily="34" charset="0"/>
              </a:rPr>
              <a:t>používejte elektronický podpis.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Správně mažte svá data z pevných disků, pokud počítač </a:t>
            </a:r>
            <a:r>
              <a:rPr lang="cs-CZ" sz="2800" dirty="0">
                <a:latin typeface="Trebuchet MS" pitchFamily="34" charset="0"/>
              </a:rPr>
              <a:t>prodáváte, nevyřazujete </a:t>
            </a:r>
            <a:r>
              <a:rPr lang="cs-CZ" sz="2800" dirty="0">
                <a:latin typeface="Trebuchet MS" pitchFamily="34" charset="0"/>
              </a:rPr>
              <a:t>z provozu.</a:t>
            </a:r>
          </a:p>
          <a:p>
            <a:pPr marL="800100" lvl="1" indent="-34290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395288" y="260350"/>
            <a:ext cx="85693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latin typeface="Trebuchet MS" pitchFamily="34" charset="0"/>
              </a:rPr>
              <a:t>Zadání:</a:t>
            </a:r>
          </a:p>
          <a:p>
            <a:endParaRPr lang="cs-CZ" sz="2400" b="1" i="1">
              <a:latin typeface="Trebuchet MS" pitchFamily="34" charset="0"/>
            </a:endParaRPr>
          </a:p>
          <a:p>
            <a:pPr algn="just"/>
            <a:r>
              <a:rPr lang="cs-CZ" sz="2800">
                <a:latin typeface="Trebuchet MS" pitchFamily="34" charset="0"/>
              </a:rPr>
              <a:t>Jako správce systému spusťte Internet Explorer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v něm  rámci volby Nástroje – spusťte Windows Update.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133600"/>
            <a:ext cx="46799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Šipka doprava 3"/>
          <p:cNvSpPr/>
          <p:nvPr/>
        </p:nvSpPr>
        <p:spPr>
          <a:xfrm>
            <a:off x="4643438" y="4724400"/>
            <a:ext cx="97948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</TotalTime>
  <Words>540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13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88</cp:revision>
  <dcterms:created xsi:type="dcterms:W3CDTF">2012-09-03T09:18:06Z</dcterms:created>
  <dcterms:modified xsi:type="dcterms:W3CDTF">2013-04-26T11:21:32Z</dcterms:modified>
</cp:coreProperties>
</file>