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8" r:id="rId2"/>
    <p:sldId id="257" r:id="rId3"/>
    <p:sldId id="256" r:id="rId4"/>
    <p:sldId id="276" r:id="rId5"/>
    <p:sldId id="259" r:id="rId6"/>
    <p:sldId id="275" r:id="rId7"/>
    <p:sldId id="279" r:id="rId8"/>
    <p:sldId id="277" r:id="rId9"/>
    <p:sldId id="273" r:id="rId10"/>
    <p:sldId id="274" r:id="rId11"/>
    <p:sldId id="263" r:id="rId12"/>
    <p:sldId id="272" r:id="rId13"/>
    <p:sldId id="267" r:id="rId14"/>
    <p:sldId id="280" r:id="rId15"/>
    <p:sldId id="281" r:id="rId16"/>
    <p:sldId id="270" r:id="rId17"/>
  </p:sldIdLst>
  <p:sldSz cx="9144000" cy="6858000" type="screen4x3"/>
  <p:notesSz cx="6794500" cy="9931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0" autoAdjust="0"/>
    <p:restoredTop sz="94660"/>
  </p:normalViewPr>
  <p:slideViewPr>
    <p:cSldViewPr>
      <p:cViewPr varScale="1">
        <p:scale>
          <a:sx n="76" d="100"/>
          <a:sy n="76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EEAE17-297C-4D8F-9A42-DA89AD74010D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179A669-2718-432D-89C3-250BF189FB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B833087-A004-454A-AB79-FBBBDAEAE35F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B65544B-A06E-410C-A45D-259F25FE58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B9E40-83D3-4B77-B6C8-A5A75C0D3D35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72C31-3A62-42AB-B4BA-B213420F3B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B136F-05B1-41BF-8B36-D6D79F0F1AB3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7AFD1-E3D1-4DCD-8E3C-E0D94B65EC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4487B-F9AD-4300-BE7C-FDB15D2ABE62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A4DE8-5B6F-44EB-A813-4C7EB5F1C0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E58F23-D445-440C-AF43-85A02C821076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8D94E1-FB34-4182-87CF-6B9435F6E9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0CA123-99DB-4F49-8136-8F4558D231E1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17086C-31F2-4EF9-8619-5B8B43AA6B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1DBC2B-E081-4CA8-8FAB-0A3BF49B81AA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5B826B-67F4-49D2-B8C5-804EFF86E5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A13A8F-D5DD-4F9F-8EA8-765768F672E2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5A00B4-AD30-43E3-BBCA-890BB4EED6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59CE8-016F-483F-9942-3905CA767373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01095-18C1-48DB-AD12-A7B520341F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25D13C-C78C-4FAB-8833-6D5AE1CC09DA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5FD924-9AD6-4727-ABC9-F0881E0041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3E7E298-803F-486E-B307-04BC73EA6084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EBE193C-9574-4ADB-83C2-3DB1BA8F7B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7835C0B-CDBE-49E5-B5FB-C0C7ABCB70FE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884DC2A-60F9-42F5-82C9-753A411EEE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Phishing" TargetMode="External"/><Relationship Id="rId2" Type="http://schemas.openxmlformats.org/officeDocument/2006/relationships/hyperlink" Target="http://www.security-portal.cz/clanky/soci&#225;ln&#237;-in&#382;en&#253;rstv&#237;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symantec.com/connect/articles/social-engineering-fundamentals-part-i-hacker-tactics" TargetMode="External"/><Relationship Id="rId4" Type="http://schemas.openxmlformats.org/officeDocument/2006/relationships/hyperlink" Target="http://cs.wikipedia.org/wiki/Soci&#225;ln&#237;_in&#382;en&#253;rtv&#237;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1557338"/>
            <a:ext cx="4321175" cy="143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 b="1">
                <a:latin typeface="Trebuchet MS" pitchFamily="34" charset="0"/>
                <a:ea typeface="Times New Roman" pitchFamily="18" charset="0"/>
                <a:cs typeface="Arial" charset="0"/>
              </a:rPr>
              <a:t>EU peníze školám“</a:t>
            </a:r>
            <a:endParaRPr lang="cs-CZ" sz="6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cs-CZ" sz="1400" b="1">
                <a:latin typeface="Trebuchet MS" pitchFamily="34" charset="0"/>
                <a:ea typeface="Times New Roman" pitchFamily="18" charset="0"/>
                <a:cs typeface="Arial" charset="0"/>
              </a:rPr>
              <a:t>Projekt DIGIT – digitalizace výuky na ISŠTE Sokolov</a:t>
            </a:r>
            <a:endParaRPr lang="cs-CZ" sz="600">
              <a:ea typeface="Times New Roman" pitchFamily="18" charset="0"/>
              <a:cs typeface="Arial" charset="0"/>
            </a:endParaRPr>
          </a:p>
          <a:p>
            <a:pPr eaLnBrk="0" hangingPunct="0"/>
            <a:endParaRPr lang="cs-CZ" sz="1400" b="1">
              <a:latin typeface="Trebuchet MS" pitchFamily="34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cs-CZ" sz="1400" b="1">
                <a:latin typeface="Trebuchet MS" pitchFamily="34" charset="0"/>
                <a:ea typeface="Times New Roman" pitchFamily="18" charset="0"/>
                <a:cs typeface="Arial" charset="0"/>
              </a:rPr>
              <a:t>reg.č. CZ.1.07/1.5.00/34.0496</a:t>
            </a:r>
            <a:endParaRPr lang="cs-CZ" sz="600">
              <a:ea typeface="Times New Roman" pitchFamily="18" charset="0"/>
              <a:cs typeface="Arial" charset="0"/>
            </a:endParaRPr>
          </a:p>
          <a:p>
            <a:pPr eaLnBrk="0" hangingPunct="0"/>
            <a:endParaRPr lang="cs-CZ">
              <a:ea typeface="Times New Roman" pitchFamily="18" charset="0"/>
              <a:cs typeface="Arial" charset="0"/>
            </a:endParaRPr>
          </a:p>
        </p:txBody>
      </p:sp>
      <p:pic>
        <p:nvPicPr>
          <p:cNvPr id="14339" name="Obrázek 2" descr="OPVK_hor_zakladni_logolink_CB_cz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39481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284663" y="1341438"/>
          <a:ext cx="4679950" cy="4895850"/>
        </p:xfrm>
        <a:graphic>
          <a:graphicData uri="http://schemas.openxmlformats.org/drawingml/2006/table">
            <a:tbl>
              <a:tblPr/>
              <a:tblGrid>
                <a:gridCol w="2091038"/>
                <a:gridCol w="2589482"/>
              </a:tblGrid>
              <a:tr h="469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III/2 Inovace a zkvalitnění výuky prostřednictvím ICT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rebuchet MS"/>
                          <a:ea typeface="Calibri"/>
                          <a:cs typeface="Times New Roman"/>
                        </a:rPr>
                        <a:t>VY_32_INOVACE_1_3_19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rebuchet MS"/>
                          <a:ea typeface="Calibri"/>
                          <a:cs typeface="Times New Roman"/>
                        </a:rPr>
                        <a:t>Název vzdělávacího materiálu</a:t>
                      </a: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Sociální inženýrství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rebuchet MS"/>
                          <a:ea typeface="Calibri"/>
                          <a:cs typeface="Times New Roman"/>
                        </a:rPr>
                        <a:t>Jméno autora</a:t>
                      </a: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Ing. Bulka Josef 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rebuchet MS"/>
                          <a:ea typeface="Calibri"/>
                          <a:cs typeface="Times New Roman"/>
                        </a:rPr>
                        <a:t>Tematická oblast</a:t>
                      </a: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Počítačové sítě a internet 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rebuchet MS"/>
                          <a:ea typeface="Calibri"/>
                          <a:cs typeface="Times New Roman"/>
                        </a:rPr>
                        <a:t>Vzdělávací obor</a:t>
                      </a: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Všechny obory školy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rebuchet MS"/>
                          <a:ea typeface="Calibri"/>
                          <a:cs typeface="Times New Roman"/>
                        </a:rPr>
                        <a:t>Předmět</a:t>
                      </a: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Informační a komunikační technologie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rebuchet MS"/>
                          <a:ea typeface="Calibri"/>
                          <a:cs typeface="Times New Roman"/>
                        </a:rPr>
                        <a:t>Ročník</a:t>
                      </a: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1. a 2. 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rebuchet MS"/>
                          <a:ea typeface="Calibri"/>
                          <a:cs typeface="Times New Roman"/>
                        </a:rPr>
                        <a:t>Rozvíjené klíčové kompetence</a:t>
                      </a: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Kompetence k učení, řešení problému, </a:t>
                      </a:r>
                      <a: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  <a:t>komunikativní,</a:t>
                      </a:r>
                      <a:r>
                        <a:rPr lang="cs-CZ" sz="1200" baseline="0" dirty="0" smtClean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  <a:t>pracovní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, personální a sociální.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3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rebuchet MS"/>
                          <a:ea typeface="Calibri"/>
                          <a:cs typeface="Times New Roman"/>
                        </a:rPr>
                        <a:t>Průřezové téma</a:t>
                      </a: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Informační a komunikační technologie, Člověk a svět práce, Člověk a životní prostředí, Občan </a:t>
                      </a:r>
                      <a:b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</a:b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v demokratické společnosti.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2" marR="38492" marT="90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388" y="115888"/>
            <a:ext cx="8785225" cy="48323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971550" lvl="1" indent="-514350" algn="just">
              <a:buFont typeface="+mj-lt"/>
              <a:buAutoNum type="arabicPeriod" startAt="5"/>
              <a:defRPr/>
            </a:pPr>
            <a:r>
              <a:rPr lang="cs-CZ" sz="2800" b="1" dirty="0">
                <a:latin typeface="Trebuchet MS" pitchFamily="34" charset="0"/>
              </a:rPr>
              <a:t>Společenský </a:t>
            </a:r>
            <a:r>
              <a:rPr lang="cs-CZ" sz="2800" b="1" dirty="0">
                <a:latin typeface="Trebuchet MS" pitchFamily="34" charset="0"/>
              </a:rPr>
              <a:t>souhlas</a:t>
            </a:r>
            <a:r>
              <a:rPr lang="cs-CZ" sz="2800" dirty="0">
                <a:latin typeface="Trebuchet MS" pitchFamily="34" charset="0"/>
              </a:rPr>
              <a:t> – útočník zavolá a zeptá </a:t>
            </a:r>
            <a:r>
              <a:rPr lang="cs-CZ" sz="2800" dirty="0">
                <a:latin typeface="Trebuchet MS" pitchFamily="34" charset="0"/>
              </a:rPr>
              <a:t>se, </a:t>
            </a:r>
            <a:r>
              <a:rPr lang="cs-CZ" sz="2800" dirty="0">
                <a:latin typeface="Trebuchet MS" pitchFamily="34" charset="0"/>
              </a:rPr>
              <a:t>zda-li nemá oběť čas, že by potřeboval vyplnit dotazník, který už všichni ostatní s ním </a:t>
            </a:r>
            <a:r>
              <a:rPr lang="cs-CZ" sz="2800" dirty="0">
                <a:latin typeface="Trebuchet MS" pitchFamily="34" charset="0"/>
              </a:rPr>
              <a:t>vyplnili.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+mj-lt"/>
              <a:buAutoNum type="arabicPeriod" startAt="5"/>
              <a:defRPr/>
            </a:pPr>
            <a:r>
              <a:rPr lang="cs-CZ" sz="2800" b="1" dirty="0">
                <a:latin typeface="Trebuchet MS" pitchFamily="34" charset="0"/>
              </a:rPr>
              <a:t> Vzácná </a:t>
            </a:r>
            <a:r>
              <a:rPr lang="cs-CZ" sz="2800" b="1" dirty="0">
                <a:latin typeface="Trebuchet MS" pitchFamily="34" charset="0"/>
              </a:rPr>
              <a:t>příležitost</a:t>
            </a: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800" dirty="0">
                <a:latin typeface="Trebuchet MS" pitchFamily="34" charset="0"/>
              </a:rPr>
              <a:t>– např</a:t>
            </a:r>
            <a:r>
              <a:rPr lang="cs-CZ" sz="2800" dirty="0">
                <a:latin typeface="Trebuchet MS" pitchFamily="34" charset="0"/>
              </a:rPr>
              <a:t>. posílání mailů. Prvních 100 lidí dostane cenu! Zaregistrujte se!</a:t>
            </a:r>
          </a:p>
          <a:p>
            <a:pPr marL="800100" lvl="1" indent="-342900" algn="just">
              <a:defRPr/>
            </a:pP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defRPr/>
            </a:pPr>
            <a:r>
              <a:rPr lang="cs-CZ" sz="2800" dirty="0">
                <a:latin typeface="Trebuchet MS" pitchFamily="34" charset="0"/>
              </a:rPr>
              <a:t>	Technik </a:t>
            </a:r>
            <a:r>
              <a:rPr lang="cs-CZ" sz="2800" dirty="0">
                <a:latin typeface="Trebuchet MS" pitchFamily="34" charset="0"/>
              </a:rPr>
              <a:t>sociálního inženýrství je velké množství </a:t>
            </a:r>
            <a:r>
              <a:rPr lang="cs-CZ" sz="2800" dirty="0">
                <a:latin typeface="Trebuchet MS" pitchFamily="34" charset="0"/>
              </a:rPr>
              <a:t>a je </a:t>
            </a:r>
            <a:r>
              <a:rPr lang="cs-CZ" sz="2800" dirty="0">
                <a:latin typeface="Trebuchet MS" pitchFamily="34" charset="0"/>
              </a:rPr>
              <a:t>pouze na uživatelích, jak jsou školeni </a:t>
            </a:r>
            <a:r>
              <a:rPr lang="cs-CZ" sz="2800" dirty="0">
                <a:latin typeface="Trebuchet MS" pitchFamily="34" charset="0"/>
              </a:rPr>
              <a:t/>
            </a:r>
            <a:br>
              <a:rPr lang="cs-CZ" sz="2800" dirty="0">
                <a:latin typeface="Trebuchet MS" pitchFamily="34" charset="0"/>
              </a:rPr>
            </a:br>
            <a:r>
              <a:rPr lang="cs-CZ" sz="2800" dirty="0">
                <a:latin typeface="Trebuchet MS" pitchFamily="34" charset="0"/>
              </a:rPr>
              <a:t>a </a:t>
            </a:r>
            <a:r>
              <a:rPr lang="cs-CZ" sz="2800" dirty="0">
                <a:latin typeface="Trebuchet MS" pitchFamily="34" charset="0"/>
              </a:rPr>
              <a:t>seznámeni s možnostmi útoků na bezpečnost informačního systému jejich </a:t>
            </a:r>
            <a:r>
              <a:rPr lang="cs-CZ" sz="2800" dirty="0">
                <a:latin typeface="Trebuchet MS" pitchFamily="34" charset="0"/>
              </a:rPr>
              <a:t>prostřednictvím.</a:t>
            </a:r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331640" y="620688"/>
            <a:ext cx="6552727" cy="108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Pracovní list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2420938"/>
            <a:ext cx="403225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188" y="765175"/>
            <a:ext cx="8424862" cy="49545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3200" b="1" i="1" dirty="0">
                <a:latin typeface="Trebuchet MS" pitchFamily="34" charset="0"/>
              </a:rPr>
              <a:t>Zadání:</a:t>
            </a:r>
          </a:p>
          <a:p>
            <a:pPr>
              <a:defRPr/>
            </a:pPr>
            <a:endParaRPr lang="cs-CZ" sz="3200" b="1" i="1" dirty="0">
              <a:latin typeface="Trebuchet MS" pitchFamily="34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cs-CZ" sz="2800" dirty="0">
                <a:latin typeface="Trebuchet MS" pitchFamily="34" charset="0"/>
              </a:rPr>
              <a:t>Seznamte se na Internetu s technikami sociálního inženýrství, jako je </a:t>
            </a:r>
            <a:r>
              <a:rPr lang="cs-CZ" sz="2800" dirty="0" err="1">
                <a:latin typeface="Trebuchet MS" pitchFamily="34" charset="0"/>
              </a:rPr>
              <a:t>Pishing</a:t>
            </a:r>
            <a:r>
              <a:rPr lang="cs-CZ" sz="2800" dirty="0">
                <a:latin typeface="Trebuchet MS" pitchFamily="34" charset="0"/>
              </a:rPr>
              <a:t>, </a:t>
            </a:r>
            <a:r>
              <a:rPr lang="cs-CZ" sz="2800" dirty="0" err="1">
                <a:latin typeface="Trebuchet MS" pitchFamily="34" charset="0"/>
              </a:rPr>
              <a:t>Teashing</a:t>
            </a:r>
            <a:r>
              <a:rPr lang="cs-CZ" sz="2800" dirty="0">
                <a:latin typeface="Trebuchet MS" pitchFamily="34" charset="0"/>
              </a:rPr>
              <a:t>, </a:t>
            </a:r>
            <a:r>
              <a:rPr lang="cs-CZ" sz="2800" dirty="0" err="1">
                <a:latin typeface="Trebuchet MS" pitchFamily="34" charset="0"/>
              </a:rPr>
              <a:t>Pharming</a:t>
            </a:r>
            <a:r>
              <a:rPr lang="cs-CZ" sz="2800" dirty="0">
                <a:latin typeface="Trebuchet MS" pitchFamily="34" charset="0"/>
              </a:rPr>
              <a:t>, </a:t>
            </a:r>
            <a:r>
              <a:rPr lang="cs-CZ" sz="2800" dirty="0" err="1">
                <a:latin typeface="Trebuchet MS" pitchFamily="34" charset="0"/>
              </a:rPr>
              <a:t>Vishing</a:t>
            </a:r>
            <a:r>
              <a:rPr lang="cs-CZ" sz="2800" dirty="0">
                <a:latin typeface="Trebuchet MS" pitchFamily="34" charset="0"/>
              </a:rPr>
              <a:t>, </a:t>
            </a:r>
            <a:r>
              <a:rPr lang="cs-CZ" sz="2800" dirty="0" err="1">
                <a:latin typeface="Trebuchet MS" pitchFamily="34" charset="0"/>
              </a:rPr>
              <a:t>Pishing</a:t>
            </a:r>
            <a:r>
              <a:rPr lang="cs-CZ" sz="2800" dirty="0">
                <a:latin typeface="Trebuchet MS" pitchFamily="34" charset="0"/>
              </a:rPr>
              <a:t> po </a:t>
            </a:r>
            <a:r>
              <a:rPr lang="cs-CZ" sz="2800" dirty="0">
                <a:latin typeface="Trebuchet MS" pitchFamily="34" charset="0"/>
              </a:rPr>
              <a:t>telefonu.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cs-CZ" sz="2800" dirty="0">
                <a:latin typeface="Trebuchet MS" pitchFamily="34" charset="0"/>
              </a:rPr>
              <a:t>Pokuste se je stručně popsat a zejména zjistit možné způsoby ochrany proti nim.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cs-CZ" sz="2800" dirty="0">
                <a:latin typeface="Trebuchet MS" pitchFamily="34" charset="0"/>
              </a:rPr>
              <a:t>Najděte údaje ke </a:t>
            </a:r>
            <a:r>
              <a:rPr lang="cs-CZ" sz="2800" dirty="0">
                <a:latin typeface="Trebuchet MS" pitchFamily="34" charset="0"/>
              </a:rPr>
              <a:t>jménu</a:t>
            </a:r>
            <a:r>
              <a:rPr lang="cs-CZ" sz="2800" dirty="0"/>
              <a:t> </a:t>
            </a:r>
            <a:r>
              <a:rPr lang="cs-CZ" sz="2800" dirty="0" err="1"/>
              <a:t>Kevin</a:t>
            </a:r>
            <a:r>
              <a:rPr lang="cs-CZ" sz="2800" dirty="0"/>
              <a:t> </a:t>
            </a:r>
            <a:r>
              <a:rPr lang="cs-CZ" sz="2800" dirty="0" err="1"/>
              <a:t>Mitnick</a:t>
            </a:r>
            <a:r>
              <a:rPr lang="cs-CZ" sz="2800" dirty="0"/>
              <a:t> </a:t>
            </a:r>
            <a:r>
              <a:rPr lang="cs-CZ" sz="2800" dirty="0"/>
              <a:t>- proč </a:t>
            </a:r>
            <a:r>
              <a:rPr lang="cs-CZ" sz="2800" dirty="0"/>
              <a:t>je tento člověk spojován, s pojmem sociální </a:t>
            </a:r>
            <a:r>
              <a:rPr lang="cs-CZ" sz="2800" dirty="0"/>
              <a:t>inženýrství?</a:t>
            </a:r>
            <a:endParaRPr lang="cs-CZ" sz="2800" dirty="0"/>
          </a:p>
          <a:p>
            <a:pPr marL="514350" indent="-514350" algn="just">
              <a:buFont typeface="+mj-lt"/>
              <a:buAutoNum type="arabicPeriod"/>
              <a:defRPr/>
            </a:pPr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57536" y="907529"/>
            <a:ext cx="778450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Test a ověření znalostí</a:t>
            </a:r>
            <a:endParaRPr lang="cs-CZ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6450" y="3643313"/>
            <a:ext cx="2700338" cy="230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388" y="115888"/>
            <a:ext cx="8785225" cy="7110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>
              <a:buFontTx/>
              <a:buAutoNum type="arabicPeriod"/>
              <a:defRPr/>
            </a:pPr>
            <a:r>
              <a:rPr lang="cs-CZ" sz="2800" dirty="0">
                <a:latin typeface="Trebuchet MS" pitchFamily="34" charset="0"/>
              </a:rPr>
              <a:t>Sociální </a:t>
            </a:r>
            <a:r>
              <a:rPr lang="cs-CZ" sz="2800" dirty="0">
                <a:latin typeface="Trebuchet MS" pitchFamily="34" charset="0"/>
              </a:rPr>
              <a:t>inženýrství: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z</a:t>
            </a:r>
            <a:r>
              <a:rPr lang="cs-CZ" sz="2800" dirty="0">
                <a:latin typeface="Trebuchet MS" pitchFamily="34" charset="0"/>
              </a:rPr>
              <a:t>ahrnuje </a:t>
            </a:r>
            <a:r>
              <a:rPr lang="cs-CZ" sz="2800" dirty="0">
                <a:latin typeface="Trebuchet MS" pitchFamily="34" charset="0"/>
              </a:rPr>
              <a:t>správu informačních systémů správy sociálního </a:t>
            </a:r>
            <a:r>
              <a:rPr lang="cs-CZ" sz="2800" dirty="0">
                <a:latin typeface="Trebuchet MS" pitchFamily="34" charset="0"/>
              </a:rPr>
              <a:t>zabezpečení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p</a:t>
            </a:r>
            <a:r>
              <a:rPr lang="cs-CZ" sz="2800" dirty="0">
                <a:latin typeface="Trebuchet MS" pitchFamily="34" charset="0"/>
              </a:rPr>
              <a:t>atří </a:t>
            </a:r>
            <a:r>
              <a:rPr lang="cs-CZ" sz="2800" dirty="0">
                <a:latin typeface="Trebuchet MS" pitchFamily="34" charset="0"/>
              </a:rPr>
              <a:t>k základním nástrojům nabourávání a </a:t>
            </a:r>
            <a:r>
              <a:rPr lang="cs-CZ" sz="2800" dirty="0" err="1">
                <a:latin typeface="Trebuchet MS" pitchFamily="34" charset="0"/>
              </a:rPr>
              <a:t>hackování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základní </a:t>
            </a:r>
            <a:r>
              <a:rPr lang="cs-CZ" sz="2800" dirty="0">
                <a:latin typeface="Trebuchet MS" pitchFamily="34" charset="0"/>
              </a:rPr>
              <a:t>technické vybavení informačních systémů pro obsluhu a správu </a:t>
            </a:r>
            <a:r>
              <a:rPr lang="cs-CZ" sz="2800" dirty="0">
                <a:latin typeface="Trebuchet MS" pitchFamily="34" charset="0"/>
              </a:rPr>
              <a:t>systému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defRPr/>
            </a:pPr>
            <a:endParaRPr lang="cs-CZ" sz="2800" dirty="0">
              <a:latin typeface="Trebuchet MS" pitchFamily="34" charset="0"/>
            </a:endParaRPr>
          </a:p>
          <a:p>
            <a:pPr marL="342900" indent="-342900" algn="just">
              <a:buFontTx/>
              <a:buAutoNum type="arabicPeriod"/>
              <a:defRPr/>
            </a:pPr>
            <a:r>
              <a:rPr lang="cs-CZ" sz="2800" dirty="0">
                <a:latin typeface="Trebuchet MS" pitchFamily="34" charset="0"/>
              </a:rPr>
              <a:t>Pojem sociální inženýrství  je </a:t>
            </a:r>
            <a:r>
              <a:rPr lang="cs-CZ" sz="2800" dirty="0">
                <a:latin typeface="Trebuchet MS" pitchFamily="34" charset="0"/>
              </a:rPr>
              <a:t>spojen: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s</a:t>
            </a: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800" dirty="0">
                <a:latin typeface="Trebuchet MS" pitchFamily="34" charset="0"/>
              </a:rPr>
              <a:t>pojmem </a:t>
            </a:r>
            <a:r>
              <a:rPr lang="cs-CZ" sz="2800" dirty="0" err="1">
                <a:latin typeface="Trebuchet MS" pitchFamily="34" charset="0"/>
              </a:rPr>
              <a:t>sociotechnika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s</a:t>
            </a: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800" dirty="0">
                <a:latin typeface="Trebuchet MS" pitchFamily="34" charset="0"/>
              </a:rPr>
              <a:t>pojem </a:t>
            </a:r>
            <a:r>
              <a:rPr lang="cs-CZ" sz="2800" dirty="0">
                <a:latin typeface="Trebuchet MS" pitchFamily="34" charset="0"/>
              </a:rPr>
              <a:t>kybernetika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s</a:t>
            </a: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800" dirty="0">
                <a:latin typeface="Trebuchet MS" pitchFamily="34" charset="0"/>
              </a:rPr>
              <a:t>pojmem správa  a údržba </a:t>
            </a:r>
            <a:r>
              <a:rPr lang="cs-CZ" sz="2800" dirty="0">
                <a:latin typeface="Trebuchet MS" pitchFamily="34" charset="0"/>
              </a:rPr>
              <a:t>systému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defRPr/>
            </a:pP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defRPr/>
            </a:pP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+mj-lt"/>
              <a:buAutoNum type="alphaLcParenR"/>
              <a:defRPr/>
            </a:pPr>
            <a:endParaRPr lang="cs-CZ" sz="2800" dirty="0">
              <a:latin typeface="Trebuchet MS" pitchFamily="34" charset="0"/>
            </a:endParaRPr>
          </a:p>
          <a:p>
            <a:pPr marL="800100" lvl="1" indent="-342900">
              <a:buFontTx/>
              <a:buAutoNum type="alphaLcParenR"/>
              <a:defRPr/>
            </a:pPr>
            <a:endParaRPr lang="cs-CZ" dirty="0"/>
          </a:p>
          <a:p>
            <a:pPr marL="800100" lvl="1" indent="-342900">
              <a:buFontTx/>
              <a:buAutoNum type="alphaLcParenR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388" y="333375"/>
            <a:ext cx="8856662" cy="52625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just">
              <a:buFont typeface="+mj-lt"/>
              <a:buAutoNum type="arabicPeriod" startAt="3"/>
              <a:defRPr/>
            </a:pPr>
            <a:r>
              <a:rPr lang="cs-CZ" sz="2800" dirty="0" err="1">
                <a:latin typeface="Trebuchet MS" pitchFamily="34" charset="0"/>
              </a:rPr>
              <a:t>Phishing</a:t>
            </a:r>
            <a:r>
              <a:rPr lang="cs-CZ" sz="2800" dirty="0">
                <a:latin typeface="Trebuchet MS" pitchFamily="34" charset="0"/>
              </a:rPr>
              <a:t>: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j</a:t>
            </a:r>
            <a:r>
              <a:rPr lang="cs-CZ" sz="2800" dirty="0">
                <a:latin typeface="Trebuchet MS" pitchFamily="34" charset="0"/>
              </a:rPr>
              <a:t>e </a:t>
            </a:r>
            <a:r>
              <a:rPr lang="cs-CZ" sz="2800" dirty="0">
                <a:latin typeface="Trebuchet MS" pitchFamily="34" charset="0"/>
              </a:rPr>
              <a:t>podvodná technika používaná na Internetu </a:t>
            </a:r>
          </a:p>
          <a:p>
            <a:pPr marL="971550" lvl="1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j</a:t>
            </a:r>
            <a:r>
              <a:rPr lang="cs-CZ" sz="2800" dirty="0">
                <a:latin typeface="Trebuchet MS" pitchFamily="34" charset="0"/>
              </a:rPr>
              <a:t>e </a:t>
            </a:r>
            <a:r>
              <a:rPr lang="cs-CZ" sz="2800" dirty="0">
                <a:latin typeface="Trebuchet MS" pitchFamily="34" charset="0"/>
              </a:rPr>
              <a:t>technika lovu ryb pomocí elektronické </a:t>
            </a:r>
            <a:r>
              <a:rPr lang="cs-CZ" sz="2800" dirty="0">
                <a:latin typeface="Trebuchet MS" pitchFamily="34" charset="0"/>
              </a:rPr>
              <a:t>návnady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o</a:t>
            </a:r>
            <a:r>
              <a:rPr lang="cs-CZ" sz="2800" dirty="0">
                <a:latin typeface="Trebuchet MS" pitchFamily="34" charset="0"/>
              </a:rPr>
              <a:t>chrana </a:t>
            </a:r>
            <a:r>
              <a:rPr lang="cs-CZ" sz="2800" dirty="0">
                <a:latin typeface="Trebuchet MS" pitchFamily="34" charset="0"/>
              </a:rPr>
              <a:t>systému proti neoprávněnému vniknutí </a:t>
            </a:r>
            <a:r>
              <a:rPr lang="cs-CZ" sz="2800" dirty="0">
                <a:latin typeface="Trebuchet MS" pitchFamily="34" charset="0"/>
              </a:rPr>
              <a:t>útočníka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defRPr/>
            </a:pPr>
            <a:endParaRPr lang="cs-CZ" sz="2800" dirty="0">
              <a:latin typeface="Trebuchet MS" pitchFamily="34" charset="0"/>
            </a:endParaRPr>
          </a:p>
          <a:p>
            <a:pPr marL="342900" indent="-342900" algn="just">
              <a:buFontTx/>
              <a:buAutoNum type="arabicPeriod" startAt="3"/>
              <a:defRPr/>
            </a:pPr>
            <a:r>
              <a:rPr lang="cs-CZ" sz="2800" dirty="0">
                <a:latin typeface="Trebuchet MS" pitchFamily="34" charset="0"/>
              </a:rPr>
              <a:t>Telefonní </a:t>
            </a:r>
            <a:r>
              <a:rPr lang="cs-CZ" sz="2800" dirty="0" err="1">
                <a:latin typeface="Trebuchet MS" pitchFamily="34" charset="0"/>
              </a:rPr>
              <a:t>phishing</a:t>
            </a:r>
            <a:r>
              <a:rPr lang="cs-CZ" sz="2800" dirty="0">
                <a:latin typeface="Trebuchet MS" pitchFamily="34" charset="0"/>
              </a:rPr>
              <a:t>: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s</a:t>
            </a:r>
            <a:r>
              <a:rPr lang="cs-CZ" sz="2800" dirty="0">
                <a:latin typeface="Trebuchet MS" pitchFamily="34" charset="0"/>
              </a:rPr>
              <a:t>pojení </a:t>
            </a:r>
            <a:r>
              <a:rPr lang="cs-CZ" sz="2800" dirty="0">
                <a:latin typeface="Trebuchet MS" pitchFamily="34" charset="0"/>
              </a:rPr>
              <a:t>s elektronickým </a:t>
            </a:r>
            <a:r>
              <a:rPr lang="cs-CZ" sz="2800" dirty="0">
                <a:latin typeface="Trebuchet MS" pitchFamily="34" charset="0"/>
              </a:rPr>
              <a:t>bankovnictvím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v</a:t>
            </a:r>
            <a:r>
              <a:rPr lang="cs-CZ" sz="2800" dirty="0">
                <a:latin typeface="Trebuchet MS" pitchFamily="34" charset="0"/>
              </a:rPr>
              <a:t>yužití </a:t>
            </a:r>
            <a:r>
              <a:rPr lang="cs-CZ" sz="2800" dirty="0">
                <a:latin typeface="Trebuchet MS" pitchFamily="34" charset="0"/>
              </a:rPr>
              <a:t>mobilního telefonu pro správu </a:t>
            </a:r>
            <a:r>
              <a:rPr lang="cs-CZ" sz="2800" dirty="0">
                <a:latin typeface="Trebuchet MS" pitchFamily="34" charset="0"/>
              </a:rPr>
              <a:t>hesel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+mj-lt"/>
              <a:buAutoNum type="alphaLcParenR"/>
              <a:defRPr/>
            </a:pPr>
            <a:r>
              <a:rPr lang="cs-CZ" sz="2800" dirty="0">
                <a:latin typeface="Trebuchet MS" pitchFamily="34" charset="0"/>
              </a:rPr>
              <a:t>t</a:t>
            </a:r>
            <a:r>
              <a:rPr lang="cs-CZ" sz="2800" dirty="0">
                <a:latin typeface="Trebuchet MS" pitchFamily="34" charset="0"/>
              </a:rPr>
              <a:t>echnika </a:t>
            </a:r>
            <a:r>
              <a:rPr lang="cs-CZ" sz="2800" dirty="0">
                <a:latin typeface="Trebuchet MS" pitchFamily="34" charset="0"/>
              </a:rPr>
              <a:t>využívající falešného hlasového </a:t>
            </a:r>
            <a:r>
              <a:rPr lang="cs-CZ" sz="2800" dirty="0">
                <a:latin typeface="Trebuchet MS" pitchFamily="34" charset="0"/>
              </a:rPr>
              <a:t>automatu</a:t>
            </a:r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Obdélník 2"/>
          <p:cNvSpPr>
            <a:spLocks noChangeArrowheads="1"/>
          </p:cNvSpPr>
          <p:nvPr/>
        </p:nvSpPr>
        <p:spPr bwMode="auto">
          <a:xfrm>
            <a:off x="395288" y="908050"/>
            <a:ext cx="8640762" cy="640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sz="2800">
                <a:latin typeface="Trebuchet MS" pitchFamily="34" charset="0"/>
                <a:hlinkClick r:id="rId2"/>
              </a:rPr>
              <a:t>http://www.security-portal.cz/clanky/sociální-inženýrství</a:t>
            </a:r>
            <a:endParaRPr lang="cs-CZ" sz="2800"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2800">
                <a:latin typeface="Trebuchet MS" pitchFamily="34" charset="0"/>
                <a:hlinkClick r:id="rId3"/>
              </a:rPr>
              <a:t>http://cs.wikipedia.org/wiki/Phishing</a:t>
            </a:r>
            <a:endParaRPr lang="cs-CZ" sz="2800"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2800">
                <a:latin typeface="Trebuchet MS" pitchFamily="34" charset="0"/>
                <a:hlinkClick r:id="rId4"/>
              </a:rPr>
              <a:t>http://cs.wikipedia.org/wiki/Sociální_inženýrtví</a:t>
            </a:r>
            <a:endParaRPr lang="cs-CZ" sz="2800"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2800">
                <a:latin typeface="Trebuchet MS" pitchFamily="34" charset="0"/>
                <a:hlinkClick r:id="rId5"/>
              </a:rPr>
              <a:t>http://www.symantec.com/connect/articles/social-engineering-fundamentals-part-i-hacker-tactics</a:t>
            </a:r>
            <a:endParaRPr lang="cs-CZ" sz="2800">
              <a:latin typeface="Trebuchet MS" pitchFamily="34" charset="0"/>
            </a:endParaRPr>
          </a:p>
          <a:p>
            <a:pPr marL="342900" indent="-342900" algn="just">
              <a:buFont typeface="Lucida Sans Unicode" pitchFamily="34" charset="0"/>
              <a:buAutoNum type="arabicPeriod"/>
            </a:pPr>
            <a:r>
              <a:rPr lang="cs-CZ" sz="2800">
                <a:latin typeface="Trebuchet MS" pitchFamily="34" charset="0"/>
                <a:cs typeface="Times New Roman" pitchFamily="18" charset="0"/>
              </a:rPr>
              <a:t>Klimeš, Skalka, Lovászová, Švec, Informatika pro maturanty a zájemce o studium na vysokých školách. ISBN978-80-89132-71-3</a:t>
            </a:r>
          </a:p>
          <a:p>
            <a:pPr marL="342900" indent="-342900" algn="just">
              <a:buFont typeface="Lucida Sans Unicode" pitchFamily="34" charset="0"/>
              <a:buAutoNum type="arabicPeriod"/>
            </a:pPr>
            <a:r>
              <a:rPr lang="cs-CZ" sz="2800">
                <a:latin typeface="Trebuchet MS" pitchFamily="34" charset="0"/>
                <a:cs typeface="Times New Roman" pitchFamily="18" charset="0"/>
              </a:rPr>
              <a:t>Jiří Plášil, PC pro školy, nakladatelství KOPP, České Budějovice, 2003. ISBN 80-7232-206-0</a:t>
            </a:r>
            <a:endParaRPr lang="cs-CZ" sz="2800"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endParaRPr lang="cs-CZ" sz="2800">
              <a:latin typeface="Trebuchet MS" pitchFamily="34" charset="0"/>
            </a:endParaRPr>
          </a:p>
          <a:p>
            <a:pPr marL="342900" indent="-342900"/>
            <a:endParaRPr lang="cs-CZ" sz="2800"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endParaRPr lang="cs-CZ" sz="2800"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endParaRPr lang="cs-CZ" b="1">
              <a:latin typeface="Lucida Sans Unicode" pitchFamily="34" charset="0"/>
            </a:endParaRPr>
          </a:p>
        </p:txBody>
      </p:sp>
      <p:sp>
        <p:nvSpPr>
          <p:cNvPr id="29698" name="TextovéPole 2"/>
          <p:cNvSpPr txBox="1">
            <a:spLocks noChangeArrowheads="1"/>
          </p:cNvSpPr>
          <p:nvPr/>
        </p:nvSpPr>
        <p:spPr bwMode="auto">
          <a:xfrm>
            <a:off x="468313" y="188913"/>
            <a:ext cx="4721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Trebuchet MS" pitchFamily="34" charset="0"/>
              </a:rPr>
              <a:t>Odkazy a použitá literatura: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2268538" y="5729288"/>
            <a:ext cx="6624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000" i="1">
                <a:latin typeface="Trebuchet MS" pitchFamily="34" charset="0"/>
                <a:ea typeface="Times New Roman" pitchFamily="18" charset="0"/>
                <a:cs typeface="Arial" charset="0"/>
              </a:rPr>
              <a:t>Tento výukový materiál je plně v souladu s Autorským zákonem ( jsou zde dodržována všechna autorská práva). Pokud není uvedeno jinak, autorem textů a obrázků je Ing. Josef Bulka.</a:t>
            </a:r>
          </a:p>
        </p:txBody>
      </p:sp>
      <p:pic>
        <p:nvPicPr>
          <p:cNvPr id="15364" name="Obrázek 2" descr="OPVK_hor_zakladni_logolink_CB_cz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60350"/>
            <a:ext cx="403225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3995738" y="1052513"/>
          <a:ext cx="4897437" cy="4711700"/>
        </p:xfrm>
        <a:graphic>
          <a:graphicData uri="http://schemas.openxmlformats.org/drawingml/2006/table">
            <a:tbl>
              <a:tblPr/>
              <a:tblGrid>
                <a:gridCol w="2057968"/>
                <a:gridCol w="2838576"/>
              </a:tblGrid>
              <a:tr h="654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/>
                          <a:ea typeface="Calibri"/>
                          <a:cs typeface="Times New Roman"/>
                        </a:rPr>
                        <a:t>Časový harmonogram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1 vyučovací hodina 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rebuchet MS"/>
                          <a:ea typeface="Calibri"/>
                          <a:cs typeface="Times New Roman"/>
                        </a:rPr>
                        <a:t>Použitá literatura a zdroje</a:t>
                      </a: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Internet – </a:t>
                      </a:r>
                      <a:r>
                        <a:rPr lang="cs-CZ" sz="1200" dirty="0" err="1">
                          <a:latin typeface="Trebuchet MS"/>
                          <a:ea typeface="Calibri"/>
                          <a:cs typeface="Times New Roman"/>
                        </a:rPr>
                        <a:t>Wikipedia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Klimeš, Skalka, </a:t>
                      </a:r>
                      <a:r>
                        <a:rPr lang="cs-CZ" sz="1200" dirty="0" err="1">
                          <a:latin typeface="Trebuchet MS"/>
                          <a:ea typeface="Calibri"/>
                          <a:cs typeface="Times New Roman"/>
                        </a:rPr>
                        <a:t>Lovászová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, Švec, Informatika pro maturanty </a:t>
                      </a:r>
                      <a: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zájemce </a:t>
                      </a:r>
                      <a: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  <a:t/>
                      </a:r>
                      <a:b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</a:br>
                      <a: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  <a:t>o 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studium na vysokých školách.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ISBN978-80-89132-71-3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rebuchet MS"/>
                          <a:ea typeface="Calibri"/>
                          <a:cs typeface="Times New Roman"/>
                        </a:rPr>
                        <a:t>Pomůcky a prostředky</a:t>
                      </a: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err="1">
                          <a:latin typeface="Trebuchet MS"/>
                          <a:ea typeface="Calibri"/>
                          <a:cs typeface="Times New Roman"/>
                        </a:rPr>
                        <a:t>Dataprojektor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, výpočetní technika, názorné pomůcky a díly hardware </a:t>
                      </a:r>
                      <a:b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</a:b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z oblasti výpočetní techniky.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rebuchet MS"/>
                          <a:ea typeface="Calibri"/>
                          <a:cs typeface="Times New Roman"/>
                        </a:rPr>
                        <a:t>Anotace</a:t>
                      </a: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Problematika počítačové gramotnosti, pojmy informační </a:t>
                      </a:r>
                      <a:r>
                        <a:rPr lang="cs-CZ" sz="1200" dirty="0" smtClean="0">
                          <a:latin typeface="Trebuchet MS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komunikační technologie (ICT).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latin typeface="Trebuchet MS"/>
                          <a:ea typeface="Calibri"/>
                          <a:cs typeface="Times New Roman"/>
                        </a:rPr>
                        <a:t>Způsob využití výukového materiálu ve výuce</a:t>
                      </a: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Výklad a cvičení. Opakování a domácí příprava žáků na vyučování. 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>
                          <a:latin typeface="Trebuchet MS"/>
                          <a:ea typeface="Calibri"/>
                          <a:cs typeface="Times New Roman"/>
                        </a:rPr>
                        <a:t>Datum (období) vytvoření vzdělávacího materiálu</a:t>
                      </a:r>
                      <a:r>
                        <a:rPr lang="cs-CZ" sz="1200">
                          <a:latin typeface="Trebuchet MS"/>
                          <a:ea typeface="Calibri"/>
                          <a:cs typeface="Times New Roman"/>
                        </a:rPr>
                        <a:t> </a:t>
                      </a:r>
                      <a:endParaRPr lang="cs-CZ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/>
                          <a:ea typeface="Calibri"/>
                          <a:cs typeface="Times New Roman"/>
                        </a:rPr>
                        <a:t>Září 2012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2" marR="61332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38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100">
                <a:ea typeface="Calibri" pitchFamily="34" charset="0"/>
                <a:cs typeface="Times New Roman" pitchFamily="18" charset="0"/>
              </a:rPr>
              <a:t/>
            </a:r>
            <a:br>
              <a:rPr lang="cs-CZ" sz="1100">
                <a:ea typeface="Calibri" pitchFamily="34" charset="0"/>
                <a:cs typeface="Times New Roman" pitchFamily="18" charset="0"/>
              </a:rPr>
            </a:br>
            <a:endParaRPr lang="cs-CZ">
              <a:ea typeface="Calibri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3131840" y="5445224"/>
            <a:ext cx="590465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Ing. Bulka Josef</a:t>
            </a:r>
          </a:p>
        </p:txBody>
      </p:sp>
      <p:sp>
        <p:nvSpPr>
          <p:cNvPr id="5" name="Obdélník 4"/>
          <p:cNvSpPr/>
          <p:nvPr/>
        </p:nvSpPr>
        <p:spPr>
          <a:xfrm>
            <a:off x="1115616" y="620688"/>
            <a:ext cx="687560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cs-C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Sociální inženýrství</a:t>
            </a:r>
            <a:endParaRPr lang="cs-CZ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Obdélník 1"/>
          <p:cNvSpPr>
            <a:spLocks noChangeArrowheads="1"/>
          </p:cNvSpPr>
          <p:nvPr/>
        </p:nvSpPr>
        <p:spPr bwMode="auto">
          <a:xfrm>
            <a:off x="323850" y="404813"/>
            <a:ext cx="8351838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Sociální inženýrství patří k základním nástrojům nabourávání a hackování do elektronických systémů.</a:t>
            </a:r>
          </a:p>
          <a:p>
            <a:pPr marL="342900" indent="-342900" algn="just">
              <a:buFont typeface="Wingdings" pitchFamily="2" charset="2"/>
              <a:buChar char="l"/>
            </a:pPr>
            <a:r>
              <a:rPr lang="cs-CZ" sz="2800"/>
              <a:t>Základním principem sociálního inženýrství ve vztahu k překonávání ochrany informačních technologií je obelhání oprávněného uživatele.</a:t>
            </a:r>
          </a:p>
          <a:p>
            <a:pPr marL="342900" indent="-342900" algn="just">
              <a:buFont typeface="Wingdings" pitchFamily="2" charset="2"/>
              <a:buChar char="l"/>
            </a:pPr>
            <a:r>
              <a:rPr lang="cs-CZ" sz="2800"/>
              <a:t>Pokud útočník využije oprávněnou (autorizovanou) osobu k útoku, ochrana chráněného systému není schopna rozlišit mezi ním a touto oprávněnou osobou.</a:t>
            </a:r>
            <a:endParaRPr lang="cs-CZ" sz="280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bdélník 1"/>
          <p:cNvSpPr>
            <a:spLocks noChangeArrowheads="1"/>
          </p:cNvSpPr>
          <p:nvPr/>
        </p:nvSpPr>
        <p:spPr bwMode="auto">
          <a:xfrm>
            <a:off x="179388" y="260350"/>
            <a:ext cx="8640762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Velmi úzce je s pojmem sociální inženýrství spojen pojem „sociotechnika“.</a:t>
            </a:r>
          </a:p>
          <a:p>
            <a:pPr marL="342900" indent="-34290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Jedná se o  přesvědčování a ovlivňování lidí </a:t>
            </a:r>
            <a:br>
              <a:rPr lang="cs-CZ" sz="2800">
                <a:latin typeface="Trebuchet MS" pitchFamily="34" charset="0"/>
              </a:rPr>
            </a:br>
            <a:r>
              <a:rPr lang="cs-CZ" sz="2800">
                <a:latin typeface="Trebuchet MS" pitchFamily="34" charset="0"/>
              </a:rPr>
              <a:t>s cílem je oklamat, aby uvěřili, že jste někdo jiný a zmanipulovat je k vyzrazení některých informací nebo provedení určitých úkonů.</a:t>
            </a:r>
          </a:p>
          <a:p>
            <a:pPr marL="342900" indent="-342900" algn="just">
              <a:buFont typeface="Wingdings" pitchFamily="2" charset="2"/>
              <a:buChar char="l"/>
            </a:pPr>
            <a:r>
              <a:rPr lang="cs-CZ" sz="2800"/>
              <a:t>Příkladem techniky sociálního inženýrství je tzv. „</a:t>
            </a:r>
            <a:r>
              <a:rPr lang="cs-CZ" sz="2800">
                <a:solidFill>
                  <a:srgbClr val="C00000"/>
                </a:solidFill>
              </a:rPr>
              <a:t>pishing</a:t>
            </a:r>
            <a:r>
              <a:rPr lang="cs-CZ" sz="2800"/>
              <a:t>“, používaný k oklamání uživatelů využitím slabých míst současných bezpečnostních technologií.</a:t>
            </a:r>
          </a:p>
          <a:p>
            <a:pPr marL="342900" indent="-342900" algn="just">
              <a:buFont typeface="Wingdings" pitchFamily="2" charset="2"/>
              <a:buChar char="l"/>
            </a:pPr>
            <a:r>
              <a:rPr lang="cs-CZ" sz="2800"/>
              <a:t>Ochrana proti pishingu zahrnuje legislativu, trénování uživatelů, veřejnou osvětu a technická opatření.</a:t>
            </a:r>
            <a:endParaRPr lang="cs-CZ" sz="280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Obdélník 1"/>
          <p:cNvSpPr>
            <a:spLocks noChangeArrowheads="1"/>
          </p:cNvSpPr>
          <p:nvPr/>
        </p:nvSpPr>
        <p:spPr bwMode="auto">
          <a:xfrm>
            <a:off x="107950" y="333375"/>
            <a:ext cx="8640763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Phishing je podvodná technika používaná na Internetu k získávání citlivých údajů (hesla, čísla kreditních karet apod.) od obětí útoku.</a:t>
            </a:r>
          </a:p>
          <a:p>
            <a:pPr marL="342900" indent="-34290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Principem phishingu je rozesílání e-mailových zpráv, které se tváří jako oficiální žádost instituce nebo banky vyzývající k zadání údajů na odkazovanou stránku.</a:t>
            </a:r>
          </a:p>
          <a:p>
            <a:pPr marL="342900" indent="-34290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Stránka může být napodobeninou přihlašovací stránky např. internetového bankovnictví </a:t>
            </a:r>
            <a:br>
              <a:rPr lang="cs-CZ" sz="2800">
                <a:latin typeface="Trebuchet MS" pitchFamily="34" charset="0"/>
              </a:rPr>
            </a:br>
            <a:r>
              <a:rPr lang="cs-CZ" sz="2800">
                <a:latin typeface="Trebuchet MS" pitchFamily="34" charset="0"/>
              </a:rPr>
              <a:t>a uživatel do něj zadá své přihlašovací jméno </a:t>
            </a:r>
            <a:br>
              <a:rPr lang="cs-CZ" sz="2800">
                <a:latin typeface="Trebuchet MS" pitchFamily="34" charset="0"/>
              </a:rPr>
            </a:br>
            <a:r>
              <a:rPr lang="cs-CZ" sz="2800">
                <a:latin typeface="Trebuchet MS" pitchFamily="34" charset="0"/>
              </a:rPr>
              <a:t>a heslo. </a:t>
            </a:r>
          </a:p>
          <a:p>
            <a:pPr marL="342900" indent="-34290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Zadáním těchto  údajů prozradí útočníkovi číslo karty a heslo,  ti posléze z účtu ukradnou peníze.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Obdélník 1"/>
          <p:cNvSpPr>
            <a:spLocks noChangeArrowheads="1"/>
          </p:cNvSpPr>
          <p:nvPr/>
        </p:nvSpPr>
        <p:spPr bwMode="auto">
          <a:xfrm>
            <a:off x="0" y="115888"/>
            <a:ext cx="8964613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r>
              <a:rPr lang="cs-CZ" sz="2800">
                <a:solidFill>
                  <a:srgbClr val="C00000"/>
                </a:solidFill>
                <a:latin typeface="Trebuchet MS" pitchFamily="34" charset="0"/>
              </a:rPr>
              <a:t>Telefonní phishing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Technika využívající falešného hlasového automatu (IVR) podobnému originálnímu bankovnímu automatu („Pro změnu hesla stiskněte 1, pro spojení s bankovním poradcem stiskněte 2").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Uživatel je vyzván emailem k zavolání do banky za účelem ověření informace.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Zde je pak požadováno přihlášení za pomoci PINu nebo hesla.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Falešný automat následně přenese oběť do kontaktu s útočníkem, který vystupuje v roli telefonního bankovního poradce, což mu umožňuje kladení dalších otázek.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Obdélník 1"/>
          <p:cNvSpPr>
            <a:spLocks noChangeArrowheads="1"/>
          </p:cNvSpPr>
          <p:nvPr/>
        </p:nvSpPr>
        <p:spPr bwMode="auto">
          <a:xfrm>
            <a:off x="0" y="836613"/>
            <a:ext cx="8856663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Útočník předstírá, že patří do firemního oddělení informatiky. Většinou se představí jako správce systému, sítě.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Takto pak získá informace od běžných uživatelů </a:t>
            </a:r>
            <a:br>
              <a:rPr lang="cs-CZ" sz="2800">
                <a:latin typeface="Trebuchet MS" pitchFamily="34" charset="0"/>
              </a:rPr>
            </a:br>
            <a:r>
              <a:rPr lang="cs-CZ" sz="2800">
                <a:latin typeface="Trebuchet MS" pitchFamily="34" charset="0"/>
              </a:rPr>
              <a:t>v kanceláři.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Nebo může útočník  zaslat e-mail, který se tváří, že je od správce sítě a požaduje s jakýmkoliv odůvodněním opakování potvrzení loginu a hesla.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Neznalý uživatel většinou netuší, že hlavička odesílatele vůbec nepochází od firemního oddělení IT.</a:t>
            </a:r>
          </a:p>
        </p:txBody>
      </p:sp>
      <p:sp>
        <p:nvSpPr>
          <p:cNvPr id="21506" name="TextovéPole 2"/>
          <p:cNvSpPr txBox="1">
            <a:spLocks noChangeArrowheads="1"/>
          </p:cNvSpPr>
          <p:nvPr/>
        </p:nvSpPr>
        <p:spPr bwMode="auto">
          <a:xfrm>
            <a:off x="250825" y="260350"/>
            <a:ext cx="4144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 b="1" i="1">
                <a:solidFill>
                  <a:srgbClr val="C00000"/>
                </a:solidFill>
                <a:latin typeface="Trebuchet MS" pitchFamily="34" charset="0"/>
              </a:rPr>
              <a:t>Technická podpora sítě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Obdélník 1"/>
          <p:cNvSpPr>
            <a:spLocks noChangeArrowheads="1"/>
          </p:cNvSpPr>
          <p:nvPr/>
        </p:nvSpPr>
        <p:spPr bwMode="auto">
          <a:xfrm>
            <a:off x="107950" y="0"/>
            <a:ext cx="871220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/>
            <a:r>
              <a:rPr lang="cs-CZ" sz="2800">
                <a:solidFill>
                  <a:srgbClr val="C00000"/>
                </a:solidFill>
                <a:latin typeface="Trebuchet MS" pitchFamily="34" charset="0"/>
              </a:rPr>
              <a:t>	Šest „základních vlastností lidské povahy“, které se projevují při pokusu podřídit někoho vůli sociotechnice:</a:t>
            </a:r>
            <a:endParaRPr lang="cs-CZ" sz="2800">
              <a:latin typeface="Trebuchet MS" pitchFamily="34" charset="0"/>
            </a:endParaRPr>
          </a:p>
          <a:p>
            <a:pPr marL="971550" lvl="1" indent="-514350" algn="just">
              <a:buFont typeface="Lucida Sans Unicode" pitchFamily="34" charset="0"/>
              <a:buAutoNum type="arabicPeriod"/>
            </a:pPr>
            <a:r>
              <a:rPr lang="cs-CZ" sz="2800" b="1">
                <a:latin typeface="Trebuchet MS" pitchFamily="34" charset="0"/>
              </a:rPr>
              <a:t>Autorita</a:t>
            </a:r>
            <a:r>
              <a:rPr lang="cs-CZ" sz="2800">
                <a:latin typeface="Trebuchet MS" pitchFamily="34" charset="0"/>
              </a:rPr>
              <a:t> – tendence se podřídit osobě s vetší funkcí.</a:t>
            </a:r>
          </a:p>
          <a:p>
            <a:pPr marL="971550" lvl="1" indent="-514350" algn="just">
              <a:buFont typeface="Lucida Sans Unicode" pitchFamily="34" charset="0"/>
              <a:buAutoNum type="arabicPeriod"/>
            </a:pPr>
            <a:r>
              <a:rPr lang="cs-CZ" sz="2800" b="1">
                <a:latin typeface="Trebuchet MS" pitchFamily="34" charset="0"/>
              </a:rPr>
              <a:t>Sympatie</a:t>
            </a:r>
            <a:r>
              <a:rPr lang="cs-CZ" sz="2800">
                <a:latin typeface="Trebuchet MS" pitchFamily="34" charset="0"/>
              </a:rPr>
              <a:t> – získání sympatie oběti (stejné názory, zájmy, sport) atd.</a:t>
            </a:r>
          </a:p>
          <a:p>
            <a:pPr marL="971550" lvl="1" indent="-514350" algn="just">
              <a:buFont typeface="Lucida Sans Unicode" pitchFamily="34" charset="0"/>
              <a:buAutoNum type="arabicPeriod"/>
            </a:pPr>
            <a:r>
              <a:rPr lang="cs-CZ" sz="2800" b="1">
                <a:latin typeface="Trebuchet MS" pitchFamily="34" charset="0"/>
              </a:rPr>
              <a:t>Vzájemnost</a:t>
            </a:r>
            <a:r>
              <a:rPr lang="cs-CZ" sz="2800">
                <a:latin typeface="Trebuchet MS" pitchFamily="34" charset="0"/>
              </a:rPr>
              <a:t> – větší pravděpodobnost, že útočníkovi oběť vyhoví, když pro ní předtím něco udělá.</a:t>
            </a:r>
          </a:p>
          <a:p>
            <a:pPr marL="971550" lvl="1" indent="-514350" algn="just">
              <a:buFont typeface="Lucida Sans Unicode" pitchFamily="34" charset="0"/>
              <a:buAutoNum type="arabicPeriod"/>
            </a:pPr>
            <a:r>
              <a:rPr lang="cs-CZ" sz="2800" b="1">
                <a:latin typeface="Trebuchet MS" pitchFamily="34" charset="0"/>
              </a:rPr>
              <a:t>Důslednost</a:t>
            </a:r>
            <a:r>
              <a:rPr lang="cs-CZ" sz="2800">
                <a:latin typeface="Trebuchet MS" pitchFamily="34" charset="0"/>
              </a:rPr>
              <a:t> – lidé mají tendenci se podřídit, jestliže předtím veřejně vyhlásili svou podporu a angažovanost v určité záležitosti.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409</TotalTime>
  <Words>789</Words>
  <Application>Microsoft Office PowerPoint</Application>
  <PresentationFormat>Předvádění na obrazovce (4:3)</PresentationFormat>
  <Paragraphs>103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Šablona návrhu</vt:lpstr>
      </vt:variant>
      <vt:variant>
        <vt:i4>8</vt:i4>
      </vt:variant>
      <vt:variant>
        <vt:lpstr>Nadpisy snímků</vt:lpstr>
      </vt:variant>
      <vt:variant>
        <vt:i4>16</vt:i4>
      </vt:variant>
    </vt:vector>
  </HeadingPairs>
  <TitlesOfParts>
    <vt:vector size="33" baseType="lpstr">
      <vt:lpstr>Arial</vt:lpstr>
      <vt:lpstr>Lucida Sans Unicode</vt:lpstr>
      <vt:lpstr>Wingdings 3</vt:lpstr>
      <vt:lpstr>Verdana</vt:lpstr>
      <vt:lpstr>Wingdings 2</vt:lpstr>
      <vt:lpstr>Calibri</vt:lpstr>
      <vt:lpstr>Trebuchet MS</vt:lpstr>
      <vt:lpstr>Times New Roman</vt:lpstr>
      <vt:lpstr>Wingdings</vt:lpstr>
      <vt:lpstr>Shluk</vt:lpstr>
      <vt:lpstr>Shluk</vt:lpstr>
      <vt:lpstr>Shluk</vt:lpstr>
      <vt:lpstr>Shluk</vt:lpstr>
      <vt:lpstr>Shluk</vt:lpstr>
      <vt:lpstr>Shluk</vt:lpstr>
      <vt:lpstr>Shluk</vt:lpstr>
      <vt:lpstr>Shluk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Tester</dc:creator>
  <cp:lastModifiedBy>hnatkova</cp:lastModifiedBy>
  <cp:revision>86</cp:revision>
  <dcterms:created xsi:type="dcterms:W3CDTF">2012-09-03T09:18:06Z</dcterms:created>
  <dcterms:modified xsi:type="dcterms:W3CDTF">2013-04-26T11:21:56Z</dcterms:modified>
</cp:coreProperties>
</file>