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8" r:id="rId3"/>
    <p:sldId id="281" r:id="rId4"/>
    <p:sldId id="282" r:id="rId5"/>
    <p:sldId id="297" r:id="rId6"/>
    <p:sldId id="286" r:id="rId7"/>
    <p:sldId id="287" r:id="rId8"/>
    <p:sldId id="284" r:id="rId9"/>
    <p:sldId id="293" r:id="rId10"/>
    <p:sldId id="263" r:id="rId11"/>
    <p:sldId id="291" r:id="rId12"/>
    <p:sldId id="292" r:id="rId13"/>
    <p:sldId id="280" r:id="rId14"/>
    <p:sldId id="296" r:id="rId15"/>
    <p:sldId id="283" r:id="rId16"/>
    <p:sldId id="295" r:id="rId17"/>
    <p:sldId id="294" r:id="rId18"/>
    <p:sldId id="285" r:id="rId19"/>
    <p:sldId id="290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7A3DE-A0AD-4C30-A132-85DB64192A52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5DC305-92B9-433B-B7E8-F6C5644356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9D88-74B0-4644-9228-6700B10DCDFD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CE320-12EE-43C8-9A46-35DAF515C9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CC95-F4FF-4EED-9E27-9CEF6C0A3D06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3DAAD-46BB-4FD0-A896-E67F6EC76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88A12-E85D-40A3-86CF-960CE3F12FF9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D3D62-AF53-423E-AF99-3FB21BAAC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6108-9EE9-4A23-AB23-D0961D775744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382A1-CE25-43C6-85AC-079B3DFBC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56CF-8EC4-442D-B71A-CFF53381A351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1486-0645-4790-BD34-23CFBD4624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624B-1337-4198-90E0-BE2956835EDF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B259-C1B0-427A-9A4E-C7E4EEEBBC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55DF1-4429-4DC3-A352-D09613FF3D0C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0EE44-B153-49CE-9051-0FB1597FA1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305C-FCFB-42D3-BBE1-036BE27F07A6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DEE9-B808-422B-826F-3F494DE766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24419-FC1A-4527-8B87-B9D6EA44D8AE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0C07-55E2-4E70-943F-335EB7470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F4EB-F66E-4362-8B6E-972E67053032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FCDDF-5870-4AFA-8134-4AEF399C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CFFCFB7-420A-4AA1-BEA7-2C92075AB645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FE918F8-E2CC-42A6-A948-E733F8A869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8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400" b="1" smtClean="0"/>
              <a:t>VY_62_INOVACE_1_2_11</a:t>
            </a:r>
          </a:p>
          <a:p>
            <a:endParaRPr lang="cs-CZ" sz="1400" b="1" smtClean="0"/>
          </a:p>
          <a:p>
            <a:r>
              <a:rPr lang="cs-CZ" sz="1400" b="1" smtClean="0"/>
              <a:t>„Pokud není uvedeno jinak, autorem obrázků a textů je </a:t>
            </a:r>
          </a:p>
          <a:p>
            <a:r>
              <a:rPr lang="cs-CZ" sz="1400" b="1" smtClean="0"/>
              <a:t>Ing. Renata Hethová“.</a:t>
            </a:r>
            <a:endParaRPr lang="cs-CZ" sz="1400" smtClean="0"/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223963"/>
          </a:xfrm>
        </p:spPr>
        <p:txBody>
          <a:bodyPr/>
          <a:lstStyle/>
          <a:p>
            <a:r>
              <a:rPr lang="cs-CZ" smtClean="0">
                <a:latin typeface="Trebuchet MS" pitchFamily="34" charset="0"/>
              </a:rPr>
              <a:t>Používání platebních karet</a:t>
            </a:r>
          </a:p>
        </p:txBody>
      </p:sp>
      <p:pic>
        <p:nvPicPr>
          <p:cNvPr id="13315" name="Obrázek 3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Doplňková služba cashback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Použití při nákupu nad 300 Kč.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Výběr až 1 500 Kč.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Vybraná částka se započítává do limitu pro platby kartou.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Poskytují jen někteří vydavatelé karet.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Obvykle zdarma, ČS, a. s. účtuje poplatek 6 Kč, GE Money 15 Kč.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BEZPEČNOST</a:t>
            </a:r>
          </a:p>
        </p:txBody>
      </p:sp>
      <p:sp>
        <p:nvSpPr>
          <p:cNvPr id="23554" name="Nadpis 5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cs-CZ" smtClean="0">
                <a:latin typeface="Trebuchet MS" pitchFamily="34" charset="0"/>
              </a:rPr>
              <a:t>Používání platebních karet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Zneužití platebních karet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Nejčastěji při platbě na internetu:</a:t>
            </a:r>
          </a:p>
          <a:p>
            <a:pPr lvl="1"/>
            <a:r>
              <a:rPr lang="cs-CZ" smtClean="0">
                <a:latin typeface="Trebuchet MS" pitchFamily="34" charset="0"/>
              </a:rPr>
              <a:t>Vhodné nakupovat jen u prověřených obchodníků.</a:t>
            </a:r>
          </a:p>
          <a:p>
            <a:pPr lvl="1"/>
            <a:r>
              <a:rPr lang="cs-CZ" smtClean="0">
                <a:latin typeface="Trebuchet MS" pitchFamily="34" charset="0"/>
              </a:rPr>
              <a:t>Zadáním informací do nesprávného formuláře.</a:t>
            </a:r>
          </a:p>
          <a:p>
            <a:pPr>
              <a:buFont typeface="Wingdings 2" pitchFamily="18" charset="2"/>
              <a:buNone/>
            </a:pPr>
            <a:endParaRPr lang="cs-CZ" smtClean="0">
              <a:latin typeface="Trebuchet MS" pitchFamily="34" charset="0"/>
            </a:endParaRPr>
          </a:p>
          <a:p>
            <a:r>
              <a:rPr lang="cs-CZ" smtClean="0">
                <a:latin typeface="Trebuchet MS" pitchFamily="34" charset="0"/>
              </a:rPr>
              <a:t>Díky neseriózním obchodníkům, kteří zneužijí klientovy údaje (časté např. v asijských zemích).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Ochranné prvky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smtClean="0">
                <a:latin typeface="Trebuchet MS" pitchFamily="34" charset="0"/>
              </a:rPr>
              <a:t>Ochranné prvky </a:t>
            </a:r>
            <a:r>
              <a:rPr lang="cs-CZ" smtClean="0">
                <a:latin typeface="Trebuchet MS" pitchFamily="34" charset="0"/>
              </a:rPr>
              <a:t>(jako u bankovky) </a:t>
            </a:r>
          </a:p>
          <a:p>
            <a:pPr lvl="1" algn="just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Okem viditelné – hologram (trojrozměrný obraz), logo banky, číslo karty, logo vydavatele, jméno majitele, CVV (card verifikation code)…..</a:t>
            </a:r>
          </a:p>
          <a:p>
            <a:pPr lvl="1" algn="just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Okem nezaznamenatelné – speciální znak, viditelný pod ultrafialovým světlem.</a:t>
            </a:r>
          </a:p>
          <a:p>
            <a:pPr>
              <a:spcBef>
                <a:spcPts val="1800"/>
              </a:spcBef>
            </a:pPr>
            <a:r>
              <a:rPr lang="cs-CZ" b="1" smtClean="0">
                <a:latin typeface="Trebuchet MS" pitchFamily="34" charset="0"/>
              </a:rPr>
              <a:t>PIN</a:t>
            </a:r>
            <a:r>
              <a:rPr lang="cs-CZ" smtClean="0">
                <a:latin typeface="Trebuchet MS" pitchFamily="34" charset="0"/>
              </a:rPr>
              <a:t> – čtyřmístný číselný kód, tzv. personal identification number.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Ochrana plateb přes internet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3 D ochrana minimalizuje zneužití.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Ze stránek obchodníka je klient přesměrován na důvěryhodný subjekt, obvykle jeho banku, zašifrovaná citlivá data jsou přenesena do banky, a zároveň probíhá ověření u banky zákazníka.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Transakce trvá několik sekund.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Pravidla zacházení s kartou  - obecná pravidla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488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Při převzetí kartu ihned podepíšeme.</a:t>
            </a:r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Přístupové údaje uchováváme odděleně od karty (ne v jedné peněžence), zapamatujeme si je, všechny doklady s těmito údaji pečlivě uložíme či zničíme.</a:t>
            </a:r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Při ztrátě okamžitě kartu zablokujeme.</a:t>
            </a:r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Nesdělujeme PIN, kartu nepůjčujeme.</a:t>
            </a:r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Pravidelně kontrolujeme kartu (zda ji máme) i účet.</a:t>
            </a:r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rebuchet MS" pitchFamily="34" charset="0"/>
              </a:rPr>
              <a:t>Kartu uchováváme tak, aby nedošlo k poškození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Pravidla zacházení s kartou  - při výběru z bankomatu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Bankomat zběžně zkontrolujeme.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Zakryjeme klávesnici při zadávání PIN.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Netolerujeme přítomnost cizích osob, ani pracovníků banky.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 noci vybíráme pouze na frekventovaných místech s osvětleným bankomatem.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Vybranou hotovost i kartu okamžitě uklidíme.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Pravidla zacházení s kartou  - při platbě kartou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Kartu „nespouštíme z očí“, nikomu nedovolíme </a:t>
            </a:r>
            <a:br>
              <a:rPr lang="cs-CZ" smtClean="0">
                <a:latin typeface="Trebuchet MS" pitchFamily="34" charset="0"/>
              </a:rPr>
            </a:br>
            <a:r>
              <a:rPr lang="cs-CZ" smtClean="0">
                <a:latin typeface="Trebuchet MS" pitchFamily="34" charset="0"/>
              </a:rPr>
              <a:t>s ní odejít mimo naše zorné pole.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Překontrolujeme účtenku i svou kartu.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Při platbě přes internet preferujeme obchody, které používají 3D zabezpečení.</a:t>
            </a:r>
          </a:p>
          <a:p>
            <a:pPr algn="just">
              <a:spcBef>
                <a:spcPts val="1800"/>
              </a:spcBef>
            </a:pPr>
            <a:endParaRPr lang="cs-CZ" smtClean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Při ztrátě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Blokace – na čas (i na trvalo), okamžitě provedená, jde o omezení práva používat kartu, týká se on-line transakcí.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Stoplistace  - u embosovaných karet, trvalé, nevratné zrušení práva používat kartu</a:t>
            </a:r>
            <a:r>
              <a:rPr lang="cs-CZ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Skimming, phishing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Skimming = načtení údajů z karty klienta podvodníky, převod dat do ciziny a jejich zneužití.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Phishing = rozesílání podvodných e-mailových zpráv, zdánlivě je odesílatelem banka či jiná důvěryhodná instituce. Příjemce zprávy je vyzván k zadání údajů na odkazovanou stránku, pomocí těchto údajů je vykraden účet příjemce zprávy.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Proč používat kartu?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mtClean="0">
                <a:latin typeface="Trebuchet MS" pitchFamily="34" charset="0"/>
              </a:rPr>
              <a:t>V moderní společnosti neodmyslitelná součást života,  je to pohodlné, každý typ karty má určité výhody.</a:t>
            </a:r>
          </a:p>
          <a:p>
            <a:pPr algn="just"/>
            <a:r>
              <a:rPr lang="cs-CZ" smtClean="0">
                <a:latin typeface="Trebuchet MS" pitchFamily="34" charset="0"/>
              </a:rPr>
              <a:t>Peníze rychle, operativně k dispozici.</a:t>
            </a:r>
          </a:p>
          <a:p>
            <a:pPr algn="just"/>
            <a:r>
              <a:rPr lang="cs-CZ" smtClean="0">
                <a:latin typeface="Trebuchet MS" pitchFamily="34" charset="0"/>
              </a:rPr>
              <a:t>Jednoduchost použití (nevypisuji tiskopisy).</a:t>
            </a:r>
          </a:p>
          <a:p>
            <a:pPr algn="just"/>
            <a:r>
              <a:rPr lang="cs-CZ" smtClean="0">
                <a:latin typeface="Trebuchet MS" pitchFamily="34" charset="0"/>
              </a:rPr>
              <a:t>Bezpečné.</a:t>
            </a:r>
          </a:p>
          <a:p>
            <a:pPr algn="just"/>
            <a:r>
              <a:rPr lang="cs-CZ" smtClean="0">
                <a:latin typeface="Trebuchet MS" pitchFamily="34" charset="0"/>
              </a:rPr>
              <a:t>Celostátně, popř. mezinárodně použitelné.</a:t>
            </a:r>
          </a:p>
          <a:p>
            <a:pPr algn="just"/>
            <a:r>
              <a:rPr lang="cs-CZ" smtClean="0">
                <a:latin typeface="Trebuchet MS" pitchFamily="34" charset="0"/>
              </a:rPr>
              <a:t>V zahraničí výhodnější platit kartou než vozit hotovost či vybírat v bankomatu – vysoké poplatky.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Použití - výběr z bankomatu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Výběr není tak výhodný jako přímá platba nákupu v obchodě.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Účtovány poplatky – v závislosti na bankomatu, ze kterého vybíráte.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Pozor na vysoké poplatky při výběru v zahraničí.</a:t>
            </a:r>
          </a:p>
          <a:p>
            <a:pPr>
              <a:spcBef>
                <a:spcPts val="1800"/>
              </a:spcBef>
              <a:buFont typeface="Wingdings 2" pitchFamily="18" charset="2"/>
              <a:buNone/>
            </a:pP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Platba kartou v obchodě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U obchodníků s platebním terminálem.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Zákazník neplatí poplatky, platbu zaplatí obchodník určitým % ze zaplacené částky.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Nelze u malých obchodníků, kterým se pořízení terminálu nevyplatí, karty nepřijímají.</a:t>
            </a:r>
          </a:p>
          <a:p>
            <a:pPr algn="just">
              <a:spcBef>
                <a:spcPts val="1800"/>
              </a:spcBef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mtClean="0">
                <a:latin typeface="Trebuchet MS" pitchFamily="34" charset="0"/>
              </a:rPr>
              <a:t>U elektronických platebních terminálů protáhne pokladní kartu čtečkou, popř. vloží do zdířky </a:t>
            </a:r>
            <a:br>
              <a:rPr lang="cs-CZ" smtClean="0">
                <a:latin typeface="Trebuchet MS" pitchFamily="34" charset="0"/>
              </a:rPr>
            </a:br>
            <a:r>
              <a:rPr lang="cs-CZ" smtClean="0">
                <a:latin typeface="Trebuchet MS" pitchFamily="34" charset="0"/>
              </a:rPr>
              <a:t>u čipových karet, u elektronických karet držitel musí zadat PIN.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U obchodů bez elektronického terminálů lze platit jen embosovanými kartami, imprinter otiskne údaje z účtenky, klient ji podepíše.</a:t>
            </a:r>
            <a:br>
              <a:rPr lang="cs-CZ" smtClean="0">
                <a:latin typeface="Trebuchet MS" pitchFamily="34" charset="0"/>
              </a:rPr>
            </a:br>
            <a:r>
              <a:rPr lang="cs-CZ" smtClean="0">
                <a:latin typeface="Trebuchet MS" pitchFamily="34" charset="0"/>
              </a:rPr>
              <a:t>U větších částek probíhá ověření telefonicky.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Platba přes internet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Umožňují obvykle embosované karty.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Relativně nejnebezpečnější.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Údaje zapisuje zákazník do formuláře, informace předány pomocí kódovaného zabezpečovacího protokolu a do autorizačního střediska karet.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Nová technologie 3 D Secure předává informace zabezpečenou cestou.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Elektronická peněženka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Plastová karta s čipem, na něm údaj o zůstatku. Lze dobíjet.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Výhodná pro rychlé platby, jednoduché obsloužení.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Mohou vydávat banky či jiné instituce s licencí ČNB.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Využití v ČR např. u dopravců (České dráhy) či města např. Plzeň (platby nejen v MHD, ale </a:t>
            </a:r>
            <a:br>
              <a:rPr lang="cs-CZ" smtClean="0">
                <a:latin typeface="Trebuchet MS" pitchFamily="34" charset="0"/>
              </a:rPr>
            </a:br>
            <a:r>
              <a:rPr lang="cs-CZ" smtClean="0">
                <a:latin typeface="Trebuchet MS" pitchFamily="34" charset="0"/>
              </a:rPr>
              <a:t>i ZOO, stadión…).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Bezkontaktní platby u bank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První nabízely Citibank a Česká spořitelna.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Použití do limitu 500 Kč.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Platba bez zadávání PIN.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Na realizaci upozorní pípnutí.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Čip pro bezkontaktní platby lze vložit do mobilního telefonu, klíčenky, hodinek.</a:t>
            </a:r>
          </a:p>
          <a:p>
            <a:pPr>
              <a:buFont typeface="Wingdings 2" pitchFamily="18" charset="2"/>
              <a:buNone/>
            </a:pPr>
            <a:endParaRPr lang="cs-CZ" smtClean="0">
              <a:latin typeface="Trebuchet MS" pitchFamily="34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620713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Doplňkové služby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>
                <a:latin typeface="Trebuchet MS" pitchFamily="34" charset="0"/>
              </a:rPr>
              <a:t>Příklady doplňkových služeb ke kartám:</a:t>
            </a:r>
          </a:p>
          <a:p>
            <a:pPr lvl="1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cestovní pojištění</a:t>
            </a:r>
          </a:p>
          <a:p>
            <a:pPr lvl="1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nepřetržitá asistenční služba</a:t>
            </a:r>
          </a:p>
          <a:p>
            <a:pPr lvl="1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pronájem vozu u mezinárodních autopůjčoven za zvýhodněných podmínek</a:t>
            </a:r>
          </a:p>
          <a:p>
            <a:pPr lvl="1">
              <a:spcBef>
                <a:spcPts val="1200"/>
              </a:spcBef>
            </a:pPr>
            <a:r>
              <a:rPr lang="cs-CZ" smtClean="0">
                <a:latin typeface="Trebuchet MS" pitchFamily="34" charset="0"/>
              </a:rPr>
              <a:t>možnost využití nouzové hotovosti…</a:t>
            </a:r>
          </a:p>
          <a:p>
            <a:pPr>
              <a:spcBef>
                <a:spcPts val="1800"/>
              </a:spcBef>
              <a:buFont typeface="Wingdings 2" pitchFamily="18" charset="2"/>
              <a:buNone/>
            </a:pPr>
            <a:r>
              <a:rPr lang="cs-CZ" smtClean="0">
                <a:latin typeface="Trebuchet MS" pitchFamily="34" charset="0"/>
              </a:rPr>
              <a:t>Na kartu lze umístit fotografii, oblíbený obrázek.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377</TotalTime>
  <Words>679</Words>
  <Application>Microsoft Office PowerPoint</Application>
  <PresentationFormat>Předvádění na obrazovce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Perpetua</vt:lpstr>
      <vt:lpstr>Arial</vt:lpstr>
      <vt:lpstr>Franklin Gothic Book</vt:lpstr>
      <vt:lpstr>Wingdings 2</vt:lpstr>
      <vt:lpstr>Calibri</vt:lpstr>
      <vt:lpstr>Trebuchet MS</vt:lpstr>
      <vt:lpstr>Jmění</vt:lpstr>
      <vt:lpstr>Jmění</vt:lpstr>
      <vt:lpstr>Jmění</vt:lpstr>
      <vt:lpstr>Jmění</vt:lpstr>
      <vt:lpstr>Jmění</vt:lpstr>
      <vt:lpstr>Používání platebních karet</vt:lpstr>
      <vt:lpstr>Proč používat kartu?</vt:lpstr>
      <vt:lpstr>Použití - výběr z bankomatu</vt:lpstr>
      <vt:lpstr>Platba kartou v obchodě</vt:lpstr>
      <vt:lpstr>Snímek 5</vt:lpstr>
      <vt:lpstr>Platba přes internet</vt:lpstr>
      <vt:lpstr>Elektronická peněženka</vt:lpstr>
      <vt:lpstr>Bezkontaktní platby u bank</vt:lpstr>
      <vt:lpstr>Doplňkové služby</vt:lpstr>
      <vt:lpstr>Doplňková služba cashback</vt:lpstr>
      <vt:lpstr>Používání platebních karet</vt:lpstr>
      <vt:lpstr>Zneužití platebních karet</vt:lpstr>
      <vt:lpstr>Ochranné prvky</vt:lpstr>
      <vt:lpstr>Ochrana plateb přes internet</vt:lpstr>
      <vt:lpstr>Pravidla zacházení s kartou  - obecná pravidla</vt:lpstr>
      <vt:lpstr>Pravidla zacházení s kartou  - při výběru z bankomatu</vt:lpstr>
      <vt:lpstr>Pravidla zacházení s kartou  - při platbě kartou</vt:lpstr>
      <vt:lpstr>Při ztrátě</vt:lpstr>
      <vt:lpstr>Skimming, phishing</vt:lpstr>
    </vt:vector>
  </TitlesOfParts>
  <Company>ISŠTE Sokolov, Jednoty 1620, 356 11  SOKOLOV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Platební karty</dc:title>
  <dc:creator>hethova</dc:creator>
  <cp:lastModifiedBy>hnatkova</cp:lastModifiedBy>
  <cp:revision>14</cp:revision>
  <dcterms:created xsi:type="dcterms:W3CDTF">2011-12-04T10:23:55Z</dcterms:created>
  <dcterms:modified xsi:type="dcterms:W3CDTF">2013-05-22T07:08:42Z</dcterms:modified>
</cp:coreProperties>
</file>