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0" r:id="rId3"/>
    <p:sldId id="271" r:id="rId4"/>
    <p:sldId id="272" r:id="rId5"/>
    <p:sldId id="257" r:id="rId6"/>
    <p:sldId id="275" r:id="rId7"/>
    <p:sldId id="276" r:id="rId8"/>
    <p:sldId id="273" r:id="rId9"/>
    <p:sldId id="274" r:id="rId10"/>
    <p:sldId id="266" r:id="rId11"/>
    <p:sldId id="258" r:id="rId12"/>
    <p:sldId id="261" r:id="rId13"/>
    <p:sldId id="262" r:id="rId14"/>
    <p:sldId id="263" r:id="rId15"/>
    <p:sldId id="264" r:id="rId16"/>
    <p:sldId id="267" r:id="rId17"/>
    <p:sldId id="265" r:id="rId18"/>
    <p:sldId id="268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907AA-0625-4B00-8806-EBB30DF6F772}" type="doc">
      <dgm:prSet loTypeId="urn:microsoft.com/office/officeart/2005/8/layout/vList5" loCatId="list" qsTypeId="urn:microsoft.com/office/officeart/2005/8/quickstyle/simple1#6" qsCatId="simple" csTypeId="urn:microsoft.com/office/officeart/2005/8/colors/accent1_2#6" csCatId="accent1" phldr="1"/>
      <dgm:spPr/>
      <dgm:t>
        <a:bodyPr/>
        <a:lstStyle/>
        <a:p>
          <a:endParaRPr lang="cs-CZ"/>
        </a:p>
      </dgm:t>
    </dgm:pt>
    <dgm:pt modelId="{4B4295AC-DC24-4E25-A7DB-5CAEB63B70DE}">
      <dgm:prSet phldrT="[Text]"/>
      <dgm:spPr/>
      <dgm:t>
        <a:bodyPr/>
        <a:lstStyle/>
        <a:p>
          <a:pPr algn="l"/>
          <a:r>
            <a:rPr lang="cs-CZ" dirty="0" smtClean="0">
              <a:latin typeface="Trebuchet MS" pitchFamily="34" charset="0"/>
            </a:rPr>
            <a:t>Konkurz</a:t>
          </a:r>
          <a:endParaRPr lang="cs-CZ" dirty="0">
            <a:latin typeface="Trebuchet MS" pitchFamily="34" charset="0"/>
          </a:endParaRPr>
        </a:p>
      </dgm:t>
    </dgm:pt>
    <dgm:pt modelId="{F2144AC9-079F-4AA0-83BF-4BC6FE2DF573}" type="parTrans" cxnId="{54F24D15-12BE-4F56-81BA-0AB744B87895}">
      <dgm:prSet/>
      <dgm:spPr/>
      <dgm:t>
        <a:bodyPr/>
        <a:lstStyle/>
        <a:p>
          <a:endParaRPr lang="cs-CZ"/>
        </a:p>
      </dgm:t>
    </dgm:pt>
    <dgm:pt modelId="{BFCEAB27-563E-4281-B37C-40243DB1946A}" type="sibTrans" cxnId="{54F24D15-12BE-4F56-81BA-0AB744B87895}">
      <dgm:prSet/>
      <dgm:spPr/>
      <dgm:t>
        <a:bodyPr/>
        <a:lstStyle/>
        <a:p>
          <a:endParaRPr lang="cs-CZ"/>
        </a:p>
      </dgm:t>
    </dgm:pt>
    <dgm:pt modelId="{BFE9FF16-A708-49FD-9F56-5AB356F3A228}">
      <dgm:prSet phldrT="[Text]"/>
      <dgm:spPr/>
      <dgm:t>
        <a:bodyPr/>
        <a:lstStyle/>
        <a:p>
          <a:pPr algn="just"/>
          <a:r>
            <a:rPr lang="cs-CZ" dirty="0" smtClean="0">
              <a:latin typeface="Trebuchet MS" pitchFamily="34" charset="0"/>
            </a:rPr>
            <a:t>Tzv. likvidační cesta.</a:t>
          </a:r>
          <a:endParaRPr lang="cs-CZ" dirty="0">
            <a:latin typeface="Trebuchet MS" pitchFamily="34" charset="0"/>
          </a:endParaRPr>
        </a:p>
      </dgm:t>
    </dgm:pt>
    <dgm:pt modelId="{01864720-DD7F-4164-ADEB-3DAFE4739990}" type="parTrans" cxnId="{17AEE9C1-72FA-4C37-A99B-B32E74E1E480}">
      <dgm:prSet/>
      <dgm:spPr/>
      <dgm:t>
        <a:bodyPr/>
        <a:lstStyle/>
        <a:p>
          <a:endParaRPr lang="cs-CZ"/>
        </a:p>
      </dgm:t>
    </dgm:pt>
    <dgm:pt modelId="{51A545E9-F8EA-430D-BD45-813817910C67}" type="sibTrans" cxnId="{17AEE9C1-72FA-4C37-A99B-B32E74E1E480}">
      <dgm:prSet/>
      <dgm:spPr/>
      <dgm:t>
        <a:bodyPr/>
        <a:lstStyle/>
        <a:p>
          <a:endParaRPr lang="cs-CZ"/>
        </a:p>
      </dgm:t>
    </dgm:pt>
    <dgm:pt modelId="{F6C3DC18-83DC-49D8-98B8-D228E4B2AF9C}">
      <dgm:prSet phldrT="[Text]"/>
      <dgm:spPr/>
      <dgm:t>
        <a:bodyPr/>
        <a:lstStyle/>
        <a:p>
          <a:pPr algn="l"/>
          <a:r>
            <a:rPr lang="cs-CZ" dirty="0" smtClean="0">
              <a:latin typeface="Trebuchet MS" pitchFamily="34" charset="0"/>
            </a:rPr>
            <a:t>Reorganizace</a:t>
          </a:r>
          <a:endParaRPr lang="cs-CZ" dirty="0">
            <a:latin typeface="Trebuchet MS" pitchFamily="34" charset="0"/>
          </a:endParaRPr>
        </a:p>
      </dgm:t>
    </dgm:pt>
    <dgm:pt modelId="{797035D7-2BBC-42B0-BCB7-8C7FE554A6D1}" type="parTrans" cxnId="{62F2C12C-B771-4DE3-B964-9B65692E6E5B}">
      <dgm:prSet/>
      <dgm:spPr/>
      <dgm:t>
        <a:bodyPr/>
        <a:lstStyle/>
        <a:p>
          <a:endParaRPr lang="cs-CZ"/>
        </a:p>
      </dgm:t>
    </dgm:pt>
    <dgm:pt modelId="{948F024A-DC64-42EC-91B1-E986C0169017}" type="sibTrans" cxnId="{62F2C12C-B771-4DE3-B964-9B65692E6E5B}">
      <dgm:prSet/>
      <dgm:spPr/>
      <dgm:t>
        <a:bodyPr/>
        <a:lstStyle/>
        <a:p>
          <a:endParaRPr lang="cs-CZ"/>
        </a:p>
      </dgm:t>
    </dgm:pt>
    <dgm:pt modelId="{C25FD084-1AD9-41F4-BC7C-147C3D6D70BC}">
      <dgm:prSet phldrT="[Text]"/>
      <dgm:spPr/>
      <dgm:t>
        <a:bodyPr/>
        <a:lstStyle/>
        <a:p>
          <a:pPr algn="just"/>
          <a:r>
            <a:rPr lang="cs-CZ" dirty="0" smtClean="0">
              <a:latin typeface="Trebuchet MS" pitchFamily="34" charset="0"/>
            </a:rPr>
            <a:t>Zejména pro větší podniky, podnik dlužníka zachován a reorganizován.</a:t>
          </a:r>
          <a:endParaRPr lang="cs-CZ" dirty="0">
            <a:latin typeface="Trebuchet MS" pitchFamily="34" charset="0"/>
          </a:endParaRPr>
        </a:p>
      </dgm:t>
    </dgm:pt>
    <dgm:pt modelId="{AC9AA7C8-AF91-4551-B45A-3EDA439BDF51}" type="parTrans" cxnId="{B8910E18-6F39-4E52-9FDF-E7CAD99FD73E}">
      <dgm:prSet/>
      <dgm:spPr/>
      <dgm:t>
        <a:bodyPr/>
        <a:lstStyle/>
        <a:p>
          <a:endParaRPr lang="cs-CZ"/>
        </a:p>
      </dgm:t>
    </dgm:pt>
    <dgm:pt modelId="{1EE4BF64-9787-44E7-ADFD-23AE31A30452}" type="sibTrans" cxnId="{B8910E18-6F39-4E52-9FDF-E7CAD99FD73E}">
      <dgm:prSet/>
      <dgm:spPr/>
      <dgm:t>
        <a:bodyPr/>
        <a:lstStyle/>
        <a:p>
          <a:endParaRPr lang="cs-CZ"/>
        </a:p>
      </dgm:t>
    </dgm:pt>
    <dgm:pt modelId="{E2634CE5-2FF1-483B-B21A-4087B7B5FDD8}">
      <dgm:prSet phldrT="[Text]"/>
      <dgm:spPr/>
      <dgm:t>
        <a:bodyPr/>
        <a:lstStyle/>
        <a:p>
          <a:pPr algn="just"/>
          <a:r>
            <a:rPr lang="cs-CZ" dirty="0" smtClean="0">
              <a:latin typeface="Trebuchet MS" pitchFamily="34" charset="0"/>
            </a:rPr>
            <a:t>Pokud dojde k uspokojení věřitelů ve větší míře než u konkurzu.</a:t>
          </a:r>
          <a:endParaRPr lang="cs-CZ" dirty="0">
            <a:latin typeface="Trebuchet MS" pitchFamily="34" charset="0"/>
          </a:endParaRPr>
        </a:p>
      </dgm:t>
    </dgm:pt>
    <dgm:pt modelId="{47143A7A-63D7-4CC7-B006-010C7AAFD83C}" type="parTrans" cxnId="{A5DD1DFA-E522-4F6D-901A-38B1A4A60E1D}">
      <dgm:prSet/>
      <dgm:spPr/>
      <dgm:t>
        <a:bodyPr/>
        <a:lstStyle/>
        <a:p>
          <a:endParaRPr lang="cs-CZ"/>
        </a:p>
      </dgm:t>
    </dgm:pt>
    <dgm:pt modelId="{AD4EBAE8-BCF5-4BE4-A0D5-EC62F68EF2BF}" type="sibTrans" cxnId="{A5DD1DFA-E522-4F6D-901A-38B1A4A60E1D}">
      <dgm:prSet/>
      <dgm:spPr/>
      <dgm:t>
        <a:bodyPr/>
        <a:lstStyle/>
        <a:p>
          <a:endParaRPr lang="cs-CZ"/>
        </a:p>
      </dgm:t>
    </dgm:pt>
    <dgm:pt modelId="{043C0A8D-BFD6-414E-AA4B-D5CC9BD56A98}">
      <dgm:prSet phldrT="[Text]"/>
      <dgm:spPr/>
      <dgm:t>
        <a:bodyPr/>
        <a:lstStyle/>
        <a:p>
          <a:pPr algn="l"/>
          <a:r>
            <a:rPr lang="cs-CZ" dirty="0" smtClean="0">
              <a:latin typeface="Trebuchet MS" pitchFamily="34" charset="0"/>
            </a:rPr>
            <a:t>Oddlužení </a:t>
          </a:r>
          <a:endParaRPr lang="cs-CZ" dirty="0">
            <a:latin typeface="Trebuchet MS" pitchFamily="34" charset="0"/>
          </a:endParaRPr>
        </a:p>
      </dgm:t>
    </dgm:pt>
    <dgm:pt modelId="{30504962-E9BB-47F7-895D-4BCEF90F6BC6}" type="parTrans" cxnId="{EB753321-1BDC-47FD-A35A-C42520D85B6F}">
      <dgm:prSet/>
      <dgm:spPr/>
      <dgm:t>
        <a:bodyPr/>
        <a:lstStyle/>
        <a:p>
          <a:endParaRPr lang="cs-CZ"/>
        </a:p>
      </dgm:t>
    </dgm:pt>
    <dgm:pt modelId="{2A7A6A4D-6B1B-4499-B966-8F6FD846C2E4}" type="sibTrans" cxnId="{EB753321-1BDC-47FD-A35A-C42520D85B6F}">
      <dgm:prSet/>
      <dgm:spPr/>
      <dgm:t>
        <a:bodyPr/>
        <a:lstStyle/>
        <a:p>
          <a:endParaRPr lang="cs-CZ"/>
        </a:p>
      </dgm:t>
    </dgm:pt>
    <dgm:pt modelId="{DB273C41-DB3F-43AE-9BE0-59291A6DF477}">
      <dgm:prSet phldrT="[Text]"/>
      <dgm:spPr/>
      <dgm:t>
        <a:bodyPr/>
        <a:lstStyle/>
        <a:p>
          <a:r>
            <a:rPr lang="cs-CZ" dirty="0" smtClean="0">
              <a:latin typeface="Trebuchet MS" pitchFamily="34" charset="0"/>
            </a:rPr>
            <a:t>Jen pro fyzické osoby – nepodnikatele.</a:t>
          </a:r>
          <a:endParaRPr lang="cs-CZ" dirty="0">
            <a:latin typeface="Trebuchet MS" pitchFamily="34" charset="0"/>
          </a:endParaRPr>
        </a:p>
      </dgm:t>
    </dgm:pt>
    <dgm:pt modelId="{1B80A7F7-376F-4823-A92F-07D0F1CE881A}" type="parTrans" cxnId="{9F4E0ECE-0BF1-454B-9440-BF124E3B5FE5}">
      <dgm:prSet/>
      <dgm:spPr/>
      <dgm:t>
        <a:bodyPr/>
        <a:lstStyle/>
        <a:p>
          <a:endParaRPr lang="cs-CZ"/>
        </a:p>
      </dgm:t>
    </dgm:pt>
    <dgm:pt modelId="{E5A6A98B-0CEC-43CB-8F09-B5CB9EA94D27}" type="sibTrans" cxnId="{9F4E0ECE-0BF1-454B-9440-BF124E3B5FE5}">
      <dgm:prSet/>
      <dgm:spPr/>
      <dgm:t>
        <a:bodyPr/>
        <a:lstStyle/>
        <a:p>
          <a:endParaRPr lang="cs-CZ"/>
        </a:p>
      </dgm:t>
    </dgm:pt>
    <dgm:pt modelId="{02BCC89B-22DF-41F6-88CB-EFAD2D656979}">
      <dgm:prSet phldrT="[Text]"/>
      <dgm:spPr/>
      <dgm:t>
        <a:bodyPr/>
        <a:lstStyle/>
        <a:p>
          <a:r>
            <a:rPr lang="cs-CZ" dirty="0" smtClean="0">
              <a:latin typeface="Trebuchet MS" pitchFamily="34" charset="0"/>
            </a:rPr>
            <a:t>Jen za určitých podmínek.</a:t>
          </a:r>
          <a:endParaRPr lang="cs-CZ" dirty="0">
            <a:latin typeface="Trebuchet MS" pitchFamily="34" charset="0"/>
          </a:endParaRPr>
        </a:p>
      </dgm:t>
    </dgm:pt>
    <dgm:pt modelId="{0AA3D286-5B99-43A0-8FC9-0927F84D852B}" type="parTrans" cxnId="{59B9E1EB-4A63-4885-BD58-F704E5CCD20E}">
      <dgm:prSet/>
      <dgm:spPr/>
      <dgm:t>
        <a:bodyPr/>
        <a:lstStyle/>
        <a:p>
          <a:endParaRPr lang="cs-CZ"/>
        </a:p>
      </dgm:t>
    </dgm:pt>
    <dgm:pt modelId="{8C977AF3-ACE1-40D6-AC4C-677CFCFDD4F3}" type="sibTrans" cxnId="{59B9E1EB-4A63-4885-BD58-F704E5CCD20E}">
      <dgm:prSet/>
      <dgm:spPr/>
      <dgm:t>
        <a:bodyPr/>
        <a:lstStyle/>
        <a:p>
          <a:endParaRPr lang="cs-CZ"/>
        </a:p>
      </dgm:t>
    </dgm:pt>
    <dgm:pt modelId="{0FAE8383-C540-40E4-BF91-DBA6AB460506}">
      <dgm:prSet phldrT="[Text]"/>
      <dgm:spPr/>
      <dgm:t>
        <a:bodyPr/>
        <a:lstStyle/>
        <a:p>
          <a:pPr algn="just"/>
          <a:r>
            <a:rPr lang="cs-CZ" dirty="0" smtClean="0">
              <a:latin typeface="Trebuchet MS" pitchFamily="34" charset="0"/>
            </a:rPr>
            <a:t>Zpeněžen majetek dlužníka a výtěžek rozdělen mezi věřitele.</a:t>
          </a:r>
          <a:endParaRPr lang="cs-CZ" dirty="0">
            <a:latin typeface="Trebuchet MS" pitchFamily="34" charset="0"/>
          </a:endParaRPr>
        </a:p>
      </dgm:t>
    </dgm:pt>
    <dgm:pt modelId="{CBC64F6E-CAC8-4AE0-B6C2-B226ED04A0A3}" type="parTrans" cxnId="{972DA487-188F-418F-96C5-E21780963EC6}">
      <dgm:prSet/>
      <dgm:spPr/>
      <dgm:t>
        <a:bodyPr/>
        <a:lstStyle/>
        <a:p>
          <a:endParaRPr lang="cs-CZ"/>
        </a:p>
      </dgm:t>
    </dgm:pt>
    <dgm:pt modelId="{720F1023-9A19-48F0-892E-E4BAA059A317}" type="sibTrans" cxnId="{972DA487-188F-418F-96C5-E21780963EC6}">
      <dgm:prSet/>
      <dgm:spPr/>
      <dgm:t>
        <a:bodyPr/>
        <a:lstStyle/>
        <a:p>
          <a:endParaRPr lang="cs-CZ"/>
        </a:p>
      </dgm:t>
    </dgm:pt>
    <dgm:pt modelId="{BE2DE1F2-00F7-4362-9A46-409F0B338672}" type="pres">
      <dgm:prSet presAssocID="{32E907AA-0625-4B00-8806-EBB30DF6F7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BD1DACF-EF69-4DEC-B0F2-E8C8380F2E7A}" type="pres">
      <dgm:prSet presAssocID="{4B4295AC-DC24-4E25-A7DB-5CAEB63B70DE}" presName="linNode" presStyleCnt="0"/>
      <dgm:spPr/>
    </dgm:pt>
    <dgm:pt modelId="{CE5F9E23-E17E-43B3-8F26-CD30CC04B9A2}" type="pres">
      <dgm:prSet presAssocID="{4B4295AC-DC24-4E25-A7DB-5CAEB63B70D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07AB48-0769-4ABC-A7FA-7A34B0498426}" type="pres">
      <dgm:prSet presAssocID="{4B4295AC-DC24-4E25-A7DB-5CAEB63B70D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9E3C44-C521-43E0-A42E-B945F277538D}" type="pres">
      <dgm:prSet presAssocID="{BFCEAB27-563E-4281-B37C-40243DB1946A}" presName="sp" presStyleCnt="0"/>
      <dgm:spPr/>
    </dgm:pt>
    <dgm:pt modelId="{FE35F6EB-C128-4A92-A7D3-7E6B102193A6}" type="pres">
      <dgm:prSet presAssocID="{F6C3DC18-83DC-49D8-98B8-D228E4B2AF9C}" presName="linNode" presStyleCnt="0"/>
      <dgm:spPr/>
    </dgm:pt>
    <dgm:pt modelId="{2B72C0F8-026E-4CE1-8709-A30213A61AE3}" type="pres">
      <dgm:prSet presAssocID="{F6C3DC18-83DC-49D8-98B8-D228E4B2AF9C}" presName="parentText" presStyleLbl="node1" presStyleIdx="1" presStyleCnt="3" custLinFactNeighborX="-13326" custLinFactNeighborY="-489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27A054-9718-4A2A-9D5F-C6BC574C6D96}" type="pres">
      <dgm:prSet presAssocID="{F6C3DC18-83DC-49D8-98B8-D228E4B2AF9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1687BA-DED5-47B7-A07E-6069B571A0DE}" type="pres">
      <dgm:prSet presAssocID="{948F024A-DC64-42EC-91B1-E986C0169017}" presName="sp" presStyleCnt="0"/>
      <dgm:spPr/>
    </dgm:pt>
    <dgm:pt modelId="{902C9814-283F-4DEE-8EF6-F6D37BE094BF}" type="pres">
      <dgm:prSet presAssocID="{043C0A8D-BFD6-414E-AA4B-D5CC9BD56A98}" presName="linNode" presStyleCnt="0"/>
      <dgm:spPr/>
    </dgm:pt>
    <dgm:pt modelId="{1A41C39D-0A20-4EA7-A9F7-DEC7BDBE47CD}" type="pres">
      <dgm:prSet presAssocID="{043C0A8D-BFD6-414E-AA4B-D5CC9BD56A9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444C11-F296-4490-B17D-03157B0B8325}" type="pres">
      <dgm:prSet presAssocID="{043C0A8D-BFD6-414E-AA4B-D5CC9BD56A9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DF77BEA-1DB8-4429-8B59-F291410BB7E4}" type="presOf" srcId="{BFE9FF16-A708-49FD-9F56-5AB356F3A228}" destId="{7607AB48-0769-4ABC-A7FA-7A34B0498426}" srcOrd="0" destOrd="0" presId="urn:microsoft.com/office/officeart/2005/8/layout/vList5"/>
    <dgm:cxn modelId="{D0CBF0B6-FEBA-4A8A-B54C-96E726A2A016}" type="presOf" srcId="{E2634CE5-2FF1-483B-B21A-4087B7B5FDD8}" destId="{7D27A054-9718-4A2A-9D5F-C6BC574C6D96}" srcOrd="0" destOrd="1" presId="urn:microsoft.com/office/officeart/2005/8/layout/vList5"/>
    <dgm:cxn modelId="{79704C8B-A4DC-49E0-8A8F-52A26FEBDF7F}" type="presOf" srcId="{F6C3DC18-83DC-49D8-98B8-D228E4B2AF9C}" destId="{2B72C0F8-026E-4CE1-8709-A30213A61AE3}" srcOrd="0" destOrd="0" presId="urn:microsoft.com/office/officeart/2005/8/layout/vList5"/>
    <dgm:cxn modelId="{EB753321-1BDC-47FD-A35A-C42520D85B6F}" srcId="{32E907AA-0625-4B00-8806-EBB30DF6F772}" destId="{043C0A8D-BFD6-414E-AA4B-D5CC9BD56A98}" srcOrd="2" destOrd="0" parTransId="{30504962-E9BB-47F7-895D-4BCEF90F6BC6}" sibTransId="{2A7A6A4D-6B1B-4499-B966-8F6FD846C2E4}"/>
    <dgm:cxn modelId="{54F24D15-12BE-4F56-81BA-0AB744B87895}" srcId="{32E907AA-0625-4B00-8806-EBB30DF6F772}" destId="{4B4295AC-DC24-4E25-A7DB-5CAEB63B70DE}" srcOrd="0" destOrd="0" parTransId="{F2144AC9-079F-4AA0-83BF-4BC6FE2DF573}" sibTransId="{BFCEAB27-563E-4281-B37C-40243DB1946A}"/>
    <dgm:cxn modelId="{B8910E18-6F39-4E52-9FDF-E7CAD99FD73E}" srcId="{F6C3DC18-83DC-49D8-98B8-D228E4B2AF9C}" destId="{C25FD084-1AD9-41F4-BC7C-147C3D6D70BC}" srcOrd="0" destOrd="0" parTransId="{AC9AA7C8-AF91-4551-B45A-3EDA439BDF51}" sibTransId="{1EE4BF64-9787-44E7-ADFD-23AE31A30452}"/>
    <dgm:cxn modelId="{59B9E1EB-4A63-4885-BD58-F704E5CCD20E}" srcId="{043C0A8D-BFD6-414E-AA4B-D5CC9BD56A98}" destId="{02BCC89B-22DF-41F6-88CB-EFAD2D656979}" srcOrd="1" destOrd="0" parTransId="{0AA3D286-5B99-43A0-8FC9-0927F84D852B}" sibTransId="{8C977AF3-ACE1-40D6-AC4C-677CFCFDD4F3}"/>
    <dgm:cxn modelId="{A5DD1DFA-E522-4F6D-901A-38B1A4A60E1D}" srcId="{F6C3DC18-83DC-49D8-98B8-D228E4B2AF9C}" destId="{E2634CE5-2FF1-483B-B21A-4087B7B5FDD8}" srcOrd="1" destOrd="0" parTransId="{47143A7A-63D7-4CC7-B006-010C7AAFD83C}" sibTransId="{AD4EBAE8-BCF5-4BE4-A0D5-EC62F68EF2BF}"/>
    <dgm:cxn modelId="{62F2C12C-B771-4DE3-B964-9B65692E6E5B}" srcId="{32E907AA-0625-4B00-8806-EBB30DF6F772}" destId="{F6C3DC18-83DC-49D8-98B8-D228E4B2AF9C}" srcOrd="1" destOrd="0" parTransId="{797035D7-2BBC-42B0-BCB7-8C7FE554A6D1}" sibTransId="{948F024A-DC64-42EC-91B1-E986C0169017}"/>
    <dgm:cxn modelId="{9F4E0ECE-0BF1-454B-9440-BF124E3B5FE5}" srcId="{043C0A8D-BFD6-414E-AA4B-D5CC9BD56A98}" destId="{DB273C41-DB3F-43AE-9BE0-59291A6DF477}" srcOrd="0" destOrd="0" parTransId="{1B80A7F7-376F-4823-A92F-07D0F1CE881A}" sibTransId="{E5A6A98B-0CEC-43CB-8F09-B5CB9EA94D27}"/>
    <dgm:cxn modelId="{0C0DF3A8-B6B2-4B20-A6E9-005E1867B0D3}" type="presOf" srcId="{02BCC89B-22DF-41F6-88CB-EFAD2D656979}" destId="{E9444C11-F296-4490-B17D-03157B0B8325}" srcOrd="0" destOrd="1" presId="urn:microsoft.com/office/officeart/2005/8/layout/vList5"/>
    <dgm:cxn modelId="{5C1C6006-7056-47C5-A613-02F7C0A2DB38}" type="presOf" srcId="{0FAE8383-C540-40E4-BF91-DBA6AB460506}" destId="{7607AB48-0769-4ABC-A7FA-7A34B0498426}" srcOrd="0" destOrd="1" presId="urn:microsoft.com/office/officeart/2005/8/layout/vList5"/>
    <dgm:cxn modelId="{D97ED292-34A4-4FAD-9371-DF5DCF8E9836}" type="presOf" srcId="{043C0A8D-BFD6-414E-AA4B-D5CC9BD56A98}" destId="{1A41C39D-0A20-4EA7-A9F7-DEC7BDBE47CD}" srcOrd="0" destOrd="0" presId="urn:microsoft.com/office/officeart/2005/8/layout/vList5"/>
    <dgm:cxn modelId="{9C665964-5365-4F80-A74F-5EE66CE695E6}" type="presOf" srcId="{32E907AA-0625-4B00-8806-EBB30DF6F772}" destId="{BE2DE1F2-00F7-4362-9A46-409F0B338672}" srcOrd="0" destOrd="0" presId="urn:microsoft.com/office/officeart/2005/8/layout/vList5"/>
    <dgm:cxn modelId="{3B10BEB6-44C3-405C-8AB3-7EDC2E9B4B2B}" type="presOf" srcId="{4B4295AC-DC24-4E25-A7DB-5CAEB63B70DE}" destId="{CE5F9E23-E17E-43B3-8F26-CD30CC04B9A2}" srcOrd="0" destOrd="0" presId="urn:microsoft.com/office/officeart/2005/8/layout/vList5"/>
    <dgm:cxn modelId="{6F7B2DBB-AEF5-494D-999D-BAC9357D497E}" type="presOf" srcId="{DB273C41-DB3F-43AE-9BE0-59291A6DF477}" destId="{E9444C11-F296-4490-B17D-03157B0B8325}" srcOrd="0" destOrd="0" presId="urn:microsoft.com/office/officeart/2005/8/layout/vList5"/>
    <dgm:cxn modelId="{17AEE9C1-72FA-4C37-A99B-B32E74E1E480}" srcId="{4B4295AC-DC24-4E25-A7DB-5CAEB63B70DE}" destId="{BFE9FF16-A708-49FD-9F56-5AB356F3A228}" srcOrd="0" destOrd="0" parTransId="{01864720-DD7F-4164-ADEB-3DAFE4739990}" sibTransId="{51A545E9-F8EA-430D-BD45-813817910C67}"/>
    <dgm:cxn modelId="{5514B99E-62EB-401F-B8A9-770083433003}" type="presOf" srcId="{C25FD084-1AD9-41F4-BC7C-147C3D6D70BC}" destId="{7D27A054-9718-4A2A-9D5F-C6BC574C6D96}" srcOrd="0" destOrd="0" presId="urn:microsoft.com/office/officeart/2005/8/layout/vList5"/>
    <dgm:cxn modelId="{972DA487-188F-418F-96C5-E21780963EC6}" srcId="{4B4295AC-DC24-4E25-A7DB-5CAEB63B70DE}" destId="{0FAE8383-C540-40E4-BF91-DBA6AB460506}" srcOrd="1" destOrd="0" parTransId="{CBC64F6E-CAC8-4AE0-B6C2-B226ED04A0A3}" sibTransId="{720F1023-9A19-48F0-892E-E4BAA059A317}"/>
    <dgm:cxn modelId="{CD48631C-680A-4FB2-8F08-45040C1E568E}" type="presParOf" srcId="{BE2DE1F2-00F7-4362-9A46-409F0B338672}" destId="{8BD1DACF-EF69-4DEC-B0F2-E8C8380F2E7A}" srcOrd="0" destOrd="0" presId="urn:microsoft.com/office/officeart/2005/8/layout/vList5"/>
    <dgm:cxn modelId="{9811333D-4C67-4634-8E37-BA696C56E910}" type="presParOf" srcId="{8BD1DACF-EF69-4DEC-B0F2-E8C8380F2E7A}" destId="{CE5F9E23-E17E-43B3-8F26-CD30CC04B9A2}" srcOrd="0" destOrd="0" presId="urn:microsoft.com/office/officeart/2005/8/layout/vList5"/>
    <dgm:cxn modelId="{66730099-89A6-451B-A818-48468CEA16D4}" type="presParOf" srcId="{8BD1DACF-EF69-4DEC-B0F2-E8C8380F2E7A}" destId="{7607AB48-0769-4ABC-A7FA-7A34B0498426}" srcOrd="1" destOrd="0" presId="urn:microsoft.com/office/officeart/2005/8/layout/vList5"/>
    <dgm:cxn modelId="{B496E0E5-44BD-4F1D-8CF3-3F8C8F07BD68}" type="presParOf" srcId="{BE2DE1F2-00F7-4362-9A46-409F0B338672}" destId="{049E3C44-C521-43E0-A42E-B945F277538D}" srcOrd="1" destOrd="0" presId="urn:microsoft.com/office/officeart/2005/8/layout/vList5"/>
    <dgm:cxn modelId="{266878DA-3720-4E0A-99BF-961B4D98F704}" type="presParOf" srcId="{BE2DE1F2-00F7-4362-9A46-409F0B338672}" destId="{FE35F6EB-C128-4A92-A7D3-7E6B102193A6}" srcOrd="2" destOrd="0" presId="urn:microsoft.com/office/officeart/2005/8/layout/vList5"/>
    <dgm:cxn modelId="{FEAA104D-9C18-445B-A8EB-DC7215383E70}" type="presParOf" srcId="{FE35F6EB-C128-4A92-A7D3-7E6B102193A6}" destId="{2B72C0F8-026E-4CE1-8709-A30213A61AE3}" srcOrd="0" destOrd="0" presId="urn:microsoft.com/office/officeart/2005/8/layout/vList5"/>
    <dgm:cxn modelId="{0D44CDF5-F7D9-4919-B0E6-0F4543413EA7}" type="presParOf" srcId="{FE35F6EB-C128-4A92-A7D3-7E6B102193A6}" destId="{7D27A054-9718-4A2A-9D5F-C6BC574C6D96}" srcOrd="1" destOrd="0" presId="urn:microsoft.com/office/officeart/2005/8/layout/vList5"/>
    <dgm:cxn modelId="{704D925C-8E27-4956-931F-3888A8EE74ED}" type="presParOf" srcId="{BE2DE1F2-00F7-4362-9A46-409F0B338672}" destId="{6E1687BA-DED5-47B7-A07E-6069B571A0DE}" srcOrd="3" destOrd="0" presId="urn:microsoft.com/office/officeart/2005/8/layout/vList5"/>
    <dgm:cxn modelId="{C4DC593E-91CB-4679-99CF-084D4E9D30EA}" type="presParOf" srcId="{BE2DE1F2-00F7-4362-9A46-409F0B338672}" destId="{902C9814-283F-4DEE-8EF6-F6D37BE094BF}" srcOrd="4" destOrd="0" presId="urn:microsoft.com/office/officeart/2005/8/layout/vList5"/>
    <dgm:cxn modelId="{97D5CE7C-4E37-4DD8-8C30-C79798BC12BA}" type="presParOf" srcId="{902C9814-283F-4DEE-8EF6-F6D37BE094BF}" destId="{1A41C39D-0A20-4EA7-A9F7-DEC7BDBE47CD}" srcOrd="0" destOrd="0" presId="urn:microsoft.com/office/officeart/2005/8/layout/vList5"/>
    <dgm:cxn modelId="{EC02208F-55FC-4965-9355-7428E780BFCD}" type="presParOf" srcId="{902C9814-283F-4DEE-8EF6-F6D37BE094BF}" destId="{E9444C11-F296-4490-B17D-03157B0B832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F928A29-0F32-4AE0-BAC8-525C29840BA0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BA3F544-51E5-4EAE-B123-B16FF3C3A7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543DCD5-EAB6-43A7-A12E-474AF994EEE2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8E045BC-60EE-4EAD-AD6F-EDF383F43A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B3E314-ACBF-4E9A-B4D6-A8106D33B89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so</a:t>
            </a:r>
          </a:p>
        </p:txBody>
      </p:sp>
      <p:sp>
        <p:nvSpPr>
          <p:cNvPr id="276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D732CB-D392-4C5D-B7D0-61CEF7E6C650}" type="slidenum">
              <a:rPr lang="cs-CZ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01833C-542B-4095-8081-A27E9DDD64E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27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E33D16-1C36-4E32-95A1-9A877B3BD85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Zaoblený obdélník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98CB6-7A39-4162-8589-10A2D0CE70A4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12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D09E4CD-BF15-4555-BBBC-FCB1A704A9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C9403-39CD-4AC0-815F-D9CDDBB176AA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D9111-23B7-4DD8-A826-7B50CD0AB4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91E8B-DF23-4F0F-86A0-302F7AB68F2F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F4264-7720-4F89-AD68-1AC65077F3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5C3D3-1FB6-4D4A-B523-722F81C7C33F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8F988-9A8D-454E-BFEA-007D4568AA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CB974-5363-44B7-81C0-76B1E683B008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EC4D9-2000-43E1-BFFC-2C3BE37547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68605-7B2F-4FF3-8CA8-45A73C44A67E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77ABC-0900-46BB-9B2A-1397A7AB79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84D9E-9FD3-45A9-9DA3-F1D9F97F4CB0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EC398-AF78-4D80-AFB7-3385CF9547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E4FE8-94DD-42DB-B4EC-68D6D424B679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BBAB2-0183-4A14-93D7-F8F4F48F82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3C4F1-E354-4881-8BE4-305607080075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47FB2-A72D-466B-B968-37844B6E55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Zaoblený obdélník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3FEEC-8A4B-43EC-8329-0E94CB014663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6C1DB-CFEF-4EC1-A153-5D95CFFDA2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88F4E-16D4-40AD-879B-C51617EB6DF6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43A4F-5EED-483C-8376-71B118B9A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18963B7-332D-4A2C-8D8B-E99486369BAA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635D40CD-3D38-48A9-AD5B-B37AD7F504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74" r:id="rId8"/>
    <p:sldLayoutId id="2147483675" r:id="rId9"/>
    <p:sldLayoutId id="2147483666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isir.justice.cz/isir/common/stat.do?kodStranky=FORMULA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nize.cz/kalkulacky/nezabavitelne-minimu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isir.justice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nsolvencni-zakon.justice.cz/obecne-informace/zakon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solvencni-zak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>
                <a:latin typeface="Trebuchet MS" pitchFamily="34" charset="0"/>
              </a:rPr>
              <a:t>Oddlužení</a:t>
            </a:r>
          </a:p>
          <a:p>
            <a:r>
              <a:rPr lang="cs-CZ" sz="1400" b="1" smtClean="0"/>
              <a:t>VY_62_INOVACE_1_2_19</a:t>
            </a:r>
          </a:p>
          <a:p>
            <a:endParaRPr lang="cs-CZ" sz="1400" b="1" smtClean="0"/>
          </a:p>
          <a:p>
            <a:r>
              <a:rPr lang="cs-CZ" sz="1400" b="1" smtClean="0"/>
              <a:t>„Pokud není uvedeno jinak, autorem obrázků a textů je </a:t>
            </a:r>
          </a:p>
          <a:p>
            <a:r>
              <a:rPr lang="cs-CZ" sz="1400" b="1" smtClean="0"/>
              <a:t>Ing. Renata Hethová“.</a:t>
            </a:r>
            <a:endParaRPr lang="cs-CZ" sz="1400" smtClean="0">
              <a:latin typeface="Trebuchet MS" pitchFamily="34" charset="0"/>
            </a:endParaRPr>
          </a:p>
        </p:txBody>
      </p:sp>
      <p:sp>
        <p:nvSpPr>
          <p:cNvPr id="15362" name="Nadpis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lang="cs-CZ" smtClean="0">
                <a:latin typeface="Trebuchet MS" pitchFamily="34" charset="0"/>
              </a:rPr>
              <a:t>Osobní bankrot</a:t>
            </a:r>
          </a:p>
        </p:txBody>
      </p:sp>
      <p:pic>
        <p:nvPicPr>
          <p:cNvPr id="15363" name="Obrázek 3" descr="OPVK_hor_zakladni_logolink_CB_cz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337"/>
          </a:xfrm>
        </p:spPr>
        <p:txBody>
          <a:bodyPr/>
          <a:lstStyle/>
          <a:p>
            <a:r>
              <a:rPr lang="cs-CZ" smtClean="0">
                <a:latin typeface="Trebuchet MS" pitchFamily="34" charset="0"/>
              </a:rPr>
              <a:t>Osobní bankrot -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125538"/>
            <a:ext cx="7978775" cy="5472112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sz="800" dirty="0" smtClean="0"/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 smtClean="0">
                <a:latin typeface="Trebuchet MS" pitchFamily="34" charset="0"/>
              </a:rPr>
              <a:t>Fyzická osoba starší 18 let – nepodnikatel (ne dluhy </a:t>
            </a:r>
            <a:br>
              <a:rPr lang="cs-CZ" sz="2400" dirty="0" smtClean="0">
                <a:latin typeface="Trebuchet MS" pitchFamily="34" charset="0"/>
              </a:rPr>
            </a:br>
            <a:r>
              <a:rPr lang="cs-CZ" sz="2400" dirty="0" smtClean="0">
                <a:latin typeface="Trebuchet MS" pitchFamily="34" charset="0"/>
              </a:rPr>
              <a:t>z podnikání).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Font typeface="Wingdings 2"/>
              <a:buNone/>
              <a:defRPr/>
            </a:pPr>
            <a:endParaRPr lang="cs-CZ" sz="800" dirty="0" smtClean="0">
              <a:latin typeface="Trebuchet MS" pitchFamily="34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 smtClean="0">
                <a:latin typeface="Trebuchet MS" pitchFamily="34" charset="0"/>
              </a:rPr>
              <a:t>Zpoždění ve splácení více než 30 dnů.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Font typeface="Wingdings 2"/>
              <a:buNone/>
              <a:defRPr/>
            </a:pPr>
            <a:endParaRPr lang="cs-CZ" sz="800" dirty="0" smtClean="0">
              <a:latin typeface="Trebuchet MS" pitchFamily="34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 smtClean="0">
                <a:latin typeface="Trebuchet MS" pitchFamily="34" charset="0"/>
              </a:rPr>
              <a:t>Neschopnost splácet.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sz="800" dirty="0" smtClean="0">
              <a:latin typeface="Trebuchet MS" pitchFamily="34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 smtClean="0">
                <a:latin typeface="Trebuchet MS" pitchFamily="34" charset="0"/>
              </a:rPr>
              <a:t>Dluhy tzv. nezajištěné, nekryté zástavou.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Font typeface="Wingdings 2"/>
              <a:buNone/>
              <a:defRPr/>
            </a:pPr>
            <a:endParaRPr lang="cs-CZ" sz="800" dirty="0" smtClean="0">
              <a:latin typeface="Trebuchet MS" pitchFamily="34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 smtClean="0">
                <a:latin typeface="Trebuchet MS" pitchFamily="34" charset="0"/>
              </a:rPr>
              <a:t>Minimálně 2 věřitele.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Font typeface="Wingdings 2"/>
              <a:buNone/>
              <a:defRPr/>
            </a:pPr>
            <a:endParaRPr lang="cs-CZ" sz="800" dirty="0" smtClean="0">
              <a:latin typeface="Trebuchet MS" pitchFamily="34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 smtClean="0">
                <a:latin typeface="Trebuchet MS" pitchFamily="34" charset="0"/>
              </a:rPr>
              <a:t>Dlužník musí mít zájem dluhy splatit.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sz="900" dirty="0" smtClean="0">
              <a:latin typeface="Trebuchet MS" pitchFamily="34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 smtClean="0">
                <a:latin typeface="Trebuchet MS" pitchFamily="34" charset="0"/>
              </a:rPr>
              <a:t>Pravidelné příjmy.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sz="900" dirty="0" smtClean="0">
              <a:latin typeface="Trebuchet MS" pitchFamily="34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 smtClean="0">
                <a:latin typeface="Trebuchet MS" pitchFamily="34" charset="0"/>
              </a:rPr>
              <a:t>Schopnost splatit min. 30 %  dluhů za 5 let.</a:t>
            </a:r>
            <a:endParaRPr lang="cs-CZ" sz="24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337"/>
          </a:xfrm>
        </p:spPr>
        <p:txBody>
          <a:bodyPr/>
          <a:lstStyle/>
          <a:p>
            <a:r>
              <a:rPr lang="cs-CZ" smtClean="0"/>
              <a:t>Osobní bankrot - kroky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algn="just" fontAlgn="auto">
              <a:spcBef>
                <a:spcPts val="580"/>
              </a:spcBef>
              <a:spcAft>
                <a:spcPts val="600"/>
              </a:spcAft>
              <a:buFont typeface="Wingdings 2"/>
              <a:buAutoNum type="arabicPeriod"/>
              <a:defRPr/>
            </a:pPr>
            <a:r>
              <a:rPr lang="cs-CZ" sz="2800" dirty="0" smtClean="0">
                <a:latin typeface="Trebuchet MS" pitchFamily="34" charset="0"/>
              </a:rPr>
              <a:t>Podání návrhu  a příslušných dokumentů na soud.</a:t>
            </a:r>
          </a:p>
          <a:p>
            <a:pPr marL="514350" indent="-514350" algn="just" fontAlgn="auto">
              <a:spcBef>
                <a:spcPts val="580"/>
              </a:spcBef>
              <a:spcAft>
                <a:spcPts val="600"/>
              </a:spcAft>
              <a:buFont typeface="Wingdings 2"/>
              <a:buAutoNum type="arabicPeriod"/>
              <a:defRPr/>
            </a:pPr>
            <a:r>
              <a:rPr lang="cs-CZ" sz="2800" dirty="0" smtClean="0">
                <a:latin typeface="Trebuchet MS" pitchFamily="34" charset="0"/>
              </a:rPr>
              <a:t>Zahájení </a:t>
            </a:r>
            <a:r>
              <a:rPr lang="cs-CZ" sz="2800" dirty="0" err="1" smtClean="0">
                <a:latin typeface="Trebuchet MS" pitchFamily="34" charset="0"/>
              </a:rPr>
              <a:t>insolvenčního</a:t>
            </a:r>
            <a:r>
              <a:rPr lang="cs-CZ" sz="2800" dirty="0" smtClean="0">
                <a:latin typeface="Trebuchet MS" pitchFamily="34" charset="0"/>
              </a:rPr>
              <a:t> řízení – během několika hodina od podání návrhu zveřejněno v </a:t>
            </a:r>
            <a:r>
              <a:rPr lang="cs-CZ" sz="2800" dirty="0" err="1" smtClean="0">
                <a:latin typeface="Trebuchet MS" pitchFamily="34" charset="0"/>
              </a:rPr>
              <a:t>insolvenčním</a:t>
            </a:r>
            <a:r>
              <a:rPr lang="cs-CZ" sz="2800" dirty="0" smtClean="0">
                <a:latin typeface="Trebuchet MS" pitchFamily="34" charset="0"/>
              </a:rPr>
              <a:t> rejstříku tzv. vyhláškou.</a:t>
            </a:r>
          </a:p>
          <a:p>
            <a:pPr marL="514350" indent="-514350" algn="just" fontAlgn="auto">
              <a:spcBef>
                <a:spcPts val="580"/>
              </a:spcBef>
              <a:spcAft>
                <a:spcPts val="600"/>
              </a:spcAft>
              <a:buFont typeface="Wingdings 2"/>
              <a:buAutoNum type="arabicPeriod"/>
              <a:defRPr/>
            </a:pPr>
            <a:r>
              <a:rPr lang="cs-CZ" sz="2800" dirty="0" smtClean="0">
                <a:latin typeface="Trebuchet MS" pitchFamily="34" charset="0"/>
              </a:rPr>
              <a:t>Posouzení návrhu soudem – přezkoumání návrhu, doložených dokumentů, posouzení poctivosti dlužníka.</a:t>
            </a:r>
          </a:p>
          <a:p>
            <a:pPr marL="514350" indent="-514350" algn="just" fontAlgn="auto">
              <a:spcBef>
                <a:spcPts val="580"/>
              </a:spcBef>
              <a:spcAft>
                <a:spcPts val="600"/>
              </a:spcAft>
              <a:buFont typeface="Wingdings 2"/>
              <a:buAutoNum type="arabicPeriod"/>
              <a:defRPr/>
            </a:pPr>
            <a:r>
              <a:rPr lang="cs-CZ" sz="2800" dirty="0" smtClean="0">
                <a:latin typeface="Trebuchet MS" pitchFamily="34" charset="0"/>
              </a:rPr>
              <a:t>Stanovení </a:t>
            </a:r>
            <a:r>
              <a:rPr lang="cs-CZ" sz="2800" dirty="0" err="1" smtClean="0">
                <a:latin typeface="Trebuchet MS" pitchFamily="34" charset="0"/>
              </a:rPr>
              <a:t>insolvenčního</a:t>
            </a:r>
            <a:r>
              <a:rPr lang="cs-CZ" sz="2800" dirty="0" smtClean="0">
                <a:latin typeface="Trebuchet MS" pitchFamily="34" charset="0"/>
              </a:rPr>
              <a:t> správce soudem.</a:t>
            </a:r>
          </a:p>
          <a:p>
            <a:pPr marL="514350" indent="-514350" algn="just" fontAlgn="auto">
              <a:spcBef>
                <a:spcPts val="600"/>
              </a:spcBef>
              <a:spcAft>
                <a:spcPts val="600"/>
              </a:spcAft>
              <a:buFont typeface="Wingdings 2"/>
              <a:buAutoNum type="arabicPeriod"/>
              <a:defRPr/>
            </a:pPr>
            <a:r>
              <a:rPr lang="cs-CZ" sz="2800" dirty="0" smtClean="0">
                <a:latin typeface="Trebuchet MS" pitchFamily="34" charset="0"/>
              </a:rPr>
              <a:t>Svolání schůzky věřitelů, hlasování o způsobu oddlužení.</a:t>
            </a:r>
          </a:p>
          <a:p>
            <a:pPr marL="514350" indent="-514350" algn="just" fontAlgn="auto">
              <a:spcBef>
                <a:spcPts val="580"/>
              </a:spcBef>
              <a:spcAft>
                <a:spcPts val="600"/>
              </a:spcAft>
              <a:buFont typeface="Wingdings 2"/>
              <a:buAutoNum type="arabicPeriod"/>
              <a:defRPr/>
            </a:pPr>
            <a:r>
              <a:rPr lang="cs-CZ" sz="2800" dirty="0" smtClean="0">
                <a:latin typeface="Trebuchet MS" pitchFamily="34" charset="0"/>
              </a:rPr>
              <a:t>Průběžný dohled </a:t>
            </a:r>
            <a:r>
              <a:rPr lang="cs-CZ" sz="2800" dirty="0" err="1" smtClean="0">
                <a:latin typeface="Trebuchet MS" pitchFamily="34" charset="0"/>
              </a:rPr>
              <a:t>insolvenčního</a:t>
            </a:r>
            <a:r>
              <a:rPr lang="cs-CZ" sz="2800" dirty="0" smtClean="0">
                <a:latin typeface="Trebuchet MS" pitchFamily="34" charset="0"/>
              </a:rPr>
              <a:t> správce.</a:t>
            </a:r>
          </a:p>
          <a:p>
            <a:pPr marL="514350" indent="-514350" algn="just" fontAlgn="auto">
              <a:spcBef>
                <a:spcPts val="580"/>
              </a:spcBef>
              <a:spcAft>
                <a:spcPts val="0"/>
              </a:spcAft>
              <a:buFont typeface="Wingdings 2"/>
              <a:buAutoNum type="arabicPeriod"/>
              <a:defRPr/>
            </a:pPr>
            <a:r>
              <a:rPr lang="cs-CZ" sz="2800" dirty="0" smtClean="0">
                <a:latin typeface="Trebuchet MS" pitchFamily="34" charset="0"/>
              </a:rPr>
              <a:t>Skončení oddlužení a přiznání osvobození od závazků, </a:t>
            </a:r>
            <a:r>
              <a:rPr lang="cs-CZ" sz="2800" dirty="0" err="1" smtClean="0">
                <a:latin typeface="Trebuchet MS" pitchFamily="34" charset="0"/>
              </a:rPr>
              <a:t>event</a:t>
            </a:r>
            <a:r>
              <a:rPr lang="cs-CZ" sz="2800" dirty="0" smtClean="0">
                <a:latin typeface="Trebuchet MS" pitchFamily="34" charset="0"/>
              </a:rPr>
              <a:t>. zrušení probíhajícího oddlužení – prohlášení konkurzu.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Wingdings 2"/>
              <a:buAutoNum type="arabicPeriod"/>
              <a:defRPr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rebuchet MS" pitchFamily="34" charset="0"/>
              </a:rPr>
              <a:t>Krok č. 1 - podání návrhu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557338"/>
            <a:ext cx="7772400" cy="4462462"/>
          </a:xfrm>
        </p:spPr>
        <p:txBody>
          <a:bodyPr>
            <a:normAutofit fontScale="92500"/>
          </a:bodyPr>
          <a:lstStyle/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 smtClean="0">
                <a:latin typeface="Trebuchet MS" pitchFamily="34" charset="0"/>
              </a:rPr>
              <a:t>Na příslušný krajský soud podle místa trvalého bydliště se podává návrh na zahájení </a:t>
            </a:r>
            <a:r>
              <a:rPr lang="cs-CZ" sz="2400" dirty="0" err="1" smtClean="0">
                <a:latin typeface="Trebuchet MS" pitchFamily="34" charset="0"/>
              </a:rPr>
              <a:t>insolvenčního</a:t>
            </a:r>
            <a:r>
              <a:rPr lang="cs-CZ" sz="2400" dirty="0" smtClean="0">
                <a:latin typeface="Trebuchet MS" pitchFamily="34" charset="0"/>
              </a:rPr>
              <a:t> řízení</a:t>
            </a:r>
            <a:br>
              <a:rPr lang="cs-CZ" sz="2400" dirty="0" smtClean="0">
                <a:latin typeface="Trebuchet MS" pitchFamily="34" charset="0"/>
              </a:rPr>
            </a:br>
            <a:r>
              <a:rPr lang="cs-CZ" sz="2400" dirty="0" smtClean="0">
                <a:latin typeface="Trebuchet MS" pitchFamily="34" charset="0"/>
              </a:rPr>
              <a:t> a návrh na povolení oddlužení (a povinné přílohy).</a:t>
            </a:r>
          </a:p>
          <a:p>
            <a:pPr marL="274320" indent="-274320" algn="just" fontAlgn="auto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 smtClean="0">
                <a:latin typeface="Trebuchet MS" pitchFamily="34" charset="0"/>
              </a:rPr>
              <a:t>Formulář  má  11 stránek.</a:t>
            </a: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sz="800" dirty="0" smtClean="0">
              <a:latin typeface="Trebuchet MS" pitchFamily="34" charset="0"/>
            </a:endParaRP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 smtClean="0">
                <a:latin typeface="Trebuchet MS" pitchFamily="34" charset="0"/>
              </a:rPr>
              <a:t>V elektronické či tištěné podobě.</a:t>
            </a: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sz="800" dirty="0" smtClean="0">
              <a:latin typeface="Trebuchet MS" pitchFamily="34" charset="0"/>
            </a:endParaRP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 smtClean="0">
                <a:latin typeface="Trebuchet MS" pitchFamily="34" charset="0"/>
              </a:rPr>
              <a:t>S úředně ověřeným podpisem, </a:t>
            </a:r>
            <a:r>
              <a:rPr lang="cs-CZ" sz="2400" dirty="0" err="1" smtClean="0">
                <a:latin typeface="Trebuchet MS" pitchFamily="34" charset="0"/>
              </a:rPr>
              <a:t>event</a:t>
            </a:r>
            <a:r>
              <a:rPr lang="cs-CZ" sz="2400" dirty="0" smtClean="0">
                <a:latin typeface="Trebuchet MS" pitchFamily="34" charset="0"/>
              </a:rPr>
              <a:t>. elektr. podpisem.</a:t>
            </a: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 smtClean="0">
                <a:latin typeface="Trebuchet MS" pitchFamily="34" charset="0"/>
              </a:rPr>
              <a:t>Pozor na chyby, způsobí odmítnutí žádosti a je zde možnost vyhlášení konkurzu.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sz="8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 smtClean="0">
                <a:hlinkClick r:id="rId2"/>
              </a:rPr>
              <a:t>https://isir.justice.cz/isir/common/stat.do?kodStranky=FORMULAR</a:t>
            </a:r>
            <a:endParaRPr lang="cs-CZ" sz="24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rebuchet MS" pitchFamily="34" charset="0"/>
              </a:rPr>
              <a:t>Obsah návrhu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sz="800" dirty="0" smtClean="0"/>
          </a:p>
          <a:p>
            <a:pPr marL="274320" indent="-274320" algn="just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Trebuchet MS" pitchFamily="34" charset="0"/>
              </a:rPr>
              <a:t>Přehled, potvrzení o příjmech (3 roky zpět a 5 let do budoucna).</a:t>
            </a:r>
          </a:p>
          <a:p>
            <a:pPr marL="274320" indent="-274320" algn="just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Trebuchet MS" pitchFamily="34" charset="0"/>
              </a:rPr>
              <a:t>Výpis z rejstříku trestů (max. 3 měsíce starý).</a:t>
            </a:r>
          </a:p>
          <a:p>
            <a:pPr marL="274320" indent="-274320" algn="just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Trebuchet MS" pitchFamily="34" charset="0"/>
              </a:rPr>
              <a:t>Seznam, přehled o  majetku (se znaleckým posudkem).</a:t>
            </a:r>
          </a:p>
          <a:p>
            <a:pPr marL="274320" indent="-274320" algn="just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Trebuchet MS" pitchFamily="34" charset="0"/>
              </a:rPr>
              <a:t>Přehled o závazcích.</a:t>
            </a:r>
          </a:p>
          <a:p>
            <a:pPr marL="274320" indent="-274320" algn="just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Trebuchet MS" pitchFamily="34" charset="0"/>
              </a:rPr>
              <a:t>Souhlas věřitelů.</a:t>
            </a:r>
          </a:p>
          <a:p>
            <a:pPr marL="274320" indent="-274320" algn="just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Trebuchet MS" pitchFamily="34" charset="0"/>
              </a:rPr>
              <a:t>Popř. souhlas manžela/</a:t>
            </a:r>
            <a:r>
              <a:rPr lang="cs-CZ" dirty="0" err="1" smtClean="0">
                <a:latin typeface="Trebuchet MS" pitchFamily="34" charset="0"/>
              </a:rPr>
              <a:t>lky</a:t>
            </a:r>
            <a:r>
              <a:rPr lang="cs-CZ" dirty="0" smtClean="0">
                <a:latin typeface="Trebuchet MS" pitchFamily="34" charset="0"/>
              </a:rPr>
              <a:t>.</a:t>
            </a:r>
          </a:p>
          <a:p>
            <a:pPr marL="274320" indent="-274320" algn="just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Trebuchet MS" pitchFamily="34" charset="0"/>
              </a:rPr>
              <a:t>Související listiny  - smlouvy, upomínky, dopisy věřitelů…</a:t>
            </a:r>
          </a:p>
          <a:p>
            <a:pPr marL="274320" indent="-274320" algn="just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Trebuchet MS" pitchFamily="34" charset="0"/>
              </a:rPr>
              <a:t>Návrh na oddlužení (dle názoru dlužníka).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rebuchet MS" pitchFamily="34" charset="0"/>
              </a:rPr>
              <a:t>Soudní řízení</a:t>
            </a:r>
          </a:p>
        </p:txBody>
      </p:sp>
      <p:sp>
        <p:nvSpPr>
          <p:cNvPr id="31746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cs-CZ" sz="800" smtClean="0"/>
          </a:p>
          <a:p>
            <a:pPr algn="just"/>
            <a:r>
              <a:rPr lang="cs-CZ" sz="2400" smtClean="0">
                <a:latin typeface="Trebuchet MS" pitchFamily="34" charset="0"/>
              </a:rPr>
              <a:t>Do 7 dnů může soud vyžádat doplňující podklady, nestihne-li to dlužník, návrh zamítnut.</a:t>
            </a:r>
          </a:p>
          <a:p>
            <a:pPr algn="just">
              <a:buFont typeface="Wingdings 2" pitchFamily="18" charset="2"/>
              <a:buNone/>
            </a:pPr>
            <a:endParaRPr lang="cs-CZ" sz="800" smtClean="0">
              <a:latin typeface="Trebuchet MS" pitchFamily="34" charset="0"/>
            </a:endParaRPr>
          </a:p>
          <a:p>
            <a:pPr algn="just"/>
            <a:r>
              <a:rPr lang="cs-CZ" sz="2400" smtClean="0">
                <a:latin typeface="Trebuchet MS" pitchFamily="34" charset="0"/>
              </a:rPr>
              <a:t>Do 10 dnů musí zahájit potřebné kroky.</a:t>
            </a:r>
          </a:p>
          <a:p>
            <a:pPr algn="just">
              <a:buFont typeface="Wingdings 2" pitchFamily="18" charset="2"/>
              <a:buNone/>
            </a:pPr>
            <a:endParaRPr lang="cs-CZ" sz="800" smtClean="0">
              <a:latin typeface="Trebuchet MS" pitchFamily="34" charset="0"/>
            </a:endParaRPr>
          </a:p>
          <a:p>
            <a:pPr algn="just"/>
            <a:r>
              <a:rPr lang="cs-CZ" sz="2400" smtClean="0">
                <a:latin typeface="Trebuchet MS" pitchFamily="34" charset="0"/>
              </a:rPr>
              <a:t>Rozhoduje většinou do 15 dnů.</a:t>
            </a:r>
          </a:p>
          <a:p>
            <a:pPr algn="just">
              <a:buFont typeface="Wingdings 2" pitchFamily="18" charset="2"/>
              <a:buNone/>
            </a:pPr>
            <a:endParaRPr lang="cs-CZ" sz="800" smtClean="0">
              <a:latin typeface="Trebuchet MS" pitchFamily="34" charset="0"/>
            </a:endParaRPr>
          </a:p>
          <a:p>
            <a:pPr algn="just"/>
            <a:r>
              <a:rPr lang="cs-CZ" sz="2400" smtClean="0">
                <a:latin typeface="Trebuchet MS" pitchFamily="34" charset="0"/>
              </a:rPr>
              <a:t>Prověřuje důvod předlužení.</a:t>
            </a:r>
          </a:p>
          <a:p>
            <a:pPr algn="just">
              <a:buFont typeface="Wingdings 2" pitchFamily="18" charset="2"/>
              <a:buNone/>
            </a:pPr>
            <a:endParaRPr lang="cs-CZ" sz="800" smtClean="0">
              <a:latin typeface="Trebuchet MS" pitchFamily="34" charset="0"/>
            </a:endParaRPr>
          </a:p>
          <a:p>
            <a:pPr algn="just"/>
            <a:r>
              <a:rPr lang="cs-CZ" sz="2400" smtClean="0">
                <a:latin typeface="Trebuchet MS" pitchFamily="34" charset="0"/>
              </a:rPr>
              <a:t>Svolá schůzku věřitelů, ti hlasují o způsobu splacení.</a:t>
            </a:r>
          </a:p>
          <a:p>
            <a:pPr algn="just">
              <a:buFont typeface="Wingdings 2" pitchFamily="18" charset="2"/>
              <a:buNone/>
            </a:pPr>
            <a:endParaRPr lang="cs-CZ" sz="800" smtClean="0">
              <a:latin typeface="Trebuchet MS" pitchFamily="34" charset="0"/>
            </a:endParaRPr>
          </a:p>
          <a:p>
            <a:pPr algn="just"/>
            <a:r>
              <a:rPr lang="cs-CZ" sz="2400" smtClean="0">
                <a:latin typeface="Trebuchet MS" pitchFamily="34" charset="0"/>
              </a:rPr>
              <a:t>Je zvolen insolvenční správce.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rebuchet MS" pitchFamily="34" charset="0"/>
              </a:rPr>
              <a:t>Oddlužení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sz="9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Trebuchet MS" pitchFamily="34" charset="0"/>
              </a:rPr>
              <a:t>Do 5 let min. 30 % z dlužné částky</a:t>
            </a:r>
            <a:r>
              <a:rPr lang="cs-CZ" sz="2400" dirty="0" smtClean="0">
                <a:latin typeface="Trebuchet MS" pitchFamily="34" charset="0"/>
              </a:rPr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sz="800" dirty="0" smtClean="0">
              <a:latin typeface="Trebuchet MS" pitchFamily="34" charset="0"/>
            </a:endParaRP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Trebuchet MS" pitchFamily="34" charset="0"/>
              </a:rPr>
              <a:t>Formou jednorázových splátek, prodejem majetku či pravidelnými splátkami, podle hlasování věřitelů, </a:t>
            </a:r>
            <a:r>
              <a:rPr lang="cs-CZ" dirty="0" err="1" smtClean="0">
                <a:latin typeface="Trebuchet MS" pitchFamily="34" charset="0"/>
              </a:rPr>
              <a:t>event</a:t>
            </a:r>
            <a:r>
              <a:rPr lang="cs-CZ" dirty="0" smtClean="0">
                <a:latin typeface="Trebuchet MS" pitchFamily="34" charset="0"/>
              </a:rPr>
              <a:t>. rozhodnutí soudu, pokud nevyužijí svého práva.</a:t>
            </a: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sz="800" dirty="0" smtClean="0">
              <a:latin typeface="Trebuchet MS" pitchFamily="34" charset="0"/>
            </a:endParaRP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Trebuchet MS" pitchFamily="34" charset="0"/>
              </a:rPr>
              <a:t>Při splátkách zůstává dlužníkovi jen nezabavitelné minimum, které se skládá z životního minima </a:t>
            </a:r>
            <a:br>
              <a:rPr lang="cs-CZ" dirty="0" smtClean="0">
                <a:latin typeface="Trebuchet MS" pitchFamily="34" charset="0"/>
              </a:rPr>
            </a:br>
            <a:r>
              <a:rPr lang="cs-CZ" dirty="0" smtClean="0">
                <a:latin typeface="Trebuchet MS" pitchFamily="34" charset="0"/>
              </a:rPr>
              <a:t>a normativních nákladů na bydlení.</a:t>
            </a: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sz="900" dirty="0" smtClean="0">
              <a:latin typeface="Trebuchet MS" pitchFamily="34" charset="0"/>
            </a:endParaRP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 smtClean="0">
                <a:latin typeface="Trebuchet MS" pitchFamily="34" charset="0"/>
              </a:rPr>
              <a:t>Kalkulačka </a:t>
            </a:r>
            <a:r>
              <a:rPr lang="cs-CZ" sz="2400" dirty="0" smtClean="0">
                <a:latin typeface="Trebuchet MS" pitchFamily="34" charset="0"/>
                <a:hlinkClick r:id="rId2"/>
              </a:rPr>
              <a:t>http://www.</a:t>
            </a:r>
            <a:r>
              <a:rPr lang="cs-CZ" sz="2400" dirty="0" err="1" smtClean="0">
                <a:latin typeface="Trebuchet MS" pitchFamily="34" charset="0"/>
                <a:hlinkClick r:id="rId2"/>
              </a:rPr>
              <a:t>penize.cz</a:t>
            </a:r>
            <a:r>
              <a:rPr lang="cs-CZ" sz="2400" dirty="0" smtClean="0">
                <a:latin typeface="Trebuchet MS" pitchFamily="34" charset="0"/>
                <a:hlinkClick r:id="rId2"/>
              </a:rPr>
              <a:t>/</a:t>
            </a:r>
            <a:r>
              <a:rPr lang="cs-CZ" sz="2400" dirty="0" err="1" smtClean="0">
                <a:latin typeface="Trebuchet MS" pitchFamily="34" charset="0"/>
                <a:hlinkClick r:id="rId2"/>
              </a:rPr>
              <a:t>kalkulacky</a:t>
            </a:r>
            <a:r>
              <a:rPr lang="cs-CZ" sz="2400" dirty="0" smtClean="0">
                <a:latin typeface="Trebuchet MS" pitchFamily="34" charset="0"/>
                <a:hlinkClick r:id="rId2"/>
              </a:rPr>
              <a:t>/</a:t>
            </a:r>
            <a:r>
              <a:rPr lang="cs-CZ" sz="2400" dirty="0" err="1" smtClean="0">
                <a:latin typeface="Trebuchet MS" pitchFamily="34" charset="0"/>
                <a:hlinkClick r:id="rId2"/>
              </a:rPr>
              <a:t>nezabavitelne</a:t>
            </a:r>
            <a:r>
              <a:rPr lang="cs-CZ" sz="2400" dirty="0" smtClean="0">
                <a:latin typeface="Trebuchet MS" pitchFamily="34" charset="0"/>
                <a:hlinkClick r:id="rId2"/>
              </a:rPr>
              <a:t>-minimum#</a:t>
            </a:r>
            <a:r>
              <a:rPr lang="cs-CZ" sz="2400" dirty="0" err="1" smtClean="0">
                <a:latin typeface="Trebuchet MS" pitchFamily="34" charset="0"/>
                <a:hlinkClick r:id="rId2"/>
              </a:rPr>
              <a:t>nezMin</a:t>
            </a:r>
            <a:endParaRPr lang="cs-CZ" sz="2400" dirty="0" smtClean="0">
              <a:latin typeface="Trebuchet MS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rebuchet MS" pitchFamily="34" charset="0"/>
              </a:rPr>
              <a:t>Rozpuštění dluhu</a:t>
            </a:r>
          </a:p>
        </p:txBody>
      </p:sp>
      <p:sp>
        <p:nvSpPr>
          <p:cNvPr id="34818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Wingdings 2" pitchFamily="18" charset="2"/>
              <a:buNone/>
            </a:pPr>
            <a:endParaRPr lang="cs-CZ" sz="800" smtClean="0"/>
          </a:p>
          <a:p>
            <a:pPr algn="just"/>
            <a:r>
              <a:rPr lang="cs-CZ" sz="2400" smtClean="0">
                <a:latin typeface="Trebuchet MS" pitchFamily="34" charset="0"/>
              </a:rPr>
              <a:t>Při snaze plnit plán oddlužení, ale nemožnosti během 5 let splatit, soud může osvobodit dlužníka od zbytku dluhu, tzv. ho rozpustit, jen, budou-li závazky vůči věřitelům uspokojeny ve větší míře než při případném konkurzu.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rebuchet MS" pitchFamily="34" charset="0"/>
              </a:rPr>
              <a:t>Konkurs</a:t>
            </a:r>
          </a:p>
        </p:txBody>
      </p:sp>
      <p:sp>
        <p:nvSpPr>
          <p:cNvPr id="35842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cs-CZ" sz="800" smtClean="0"/>
          </a:p>
          <a:p>
            <a:pPr algn="just"/>
            <a:r>
              <a:rPr lang="cs-CZ" sz="2400" smtClean="0">
                <a:latin typeface="Trebuchet MS" pitchFamily="34" charset="0"/>
              </a:rPr>
              <a:t>Způsob řešení úpadku. </a:t>
            </a:r>
          </a:p>
          <a:p>
            <a:pPr algn="just"/>
            <a:r>
              <a:rPr lang="cs-CZ" sz="2400" smtClean="0">
                <a:latin typeface="Trebuchet MS" pitchFamily="34" charset="0"/>
              </a:rPr>
              <a:t>Hrozí dlužníkovi i při podání návrhu na oddlužení </a:t>
            </a:r>
            <a:br>
              <a:rPr lang="cs-CZ" sz="2400" smtClean="0">
                <a:latin typeface="Trebuchet MS" pitchFamily="34" charset="0"/>
              </a:rPr>
            </a:br>
            <a:r>
              <a:rPr lang="cs-CZ" sz="2400" smtClean="0">
                <a:latin typeface="Trebuchet MS" pitchFamily="34" charset="0"/>
              </a:rPr>
              <a:t>s chybami či neplnění podmínek stanovených soudem v průběhu oddlužení.</a:t>
            </a:r>
          </a:p>
          <a:p>
            <a:pPr algn="just"/>
            <a:r>
              <a:rPr lang="cs-CZ" sz="2400" smtClean="0">
                <a:latin typeface="Trebuchet MS" pitchFamily="34" charset="0"/>
              </a:rPr>
              <a:t>Majetek spadá pod správce konkursní podstaty, je zařazen na soupis a lze jej prodat a uspokojit pohledávky věřitelů.</a:t>
            </a:r>
          </a:p>
          <a:p>
            <a:pPr algn="just">
              <a:buFont typeface="Wingdings 2" pitchFamily="18" charset="2"/>
              <a:buNone/>
            </a:pPr>
            <a:endParaRPr lang="cs-CZ" sz="800" smtClean="0">
              <a:latin typeface="Trebuchet MS" pitchFamily="34" charset="0"/>
            </a:endParaRPr>
          </a:p>
          <a:p>
            <a:pPr algn="just"/>
            <a:r>
              <a:rPr lang="cs-CZ" sz="2400" smtClean="0">
                <a:latin typeface="Trebuchet MS" pitchFamily="34" charset="0"/>
              </a:rPr>
              <a:t>Dlužníkovi zůstane obvyklé vybavení domácnosti </a:t>
            </a:r>
            <a:br>
              <a:rPr lang="cs-CZ" sz="2400" smtClean="0">
                <a:latin typeface="Trebuchet MS" pitchFamily="34" charset="0"/>
              </a:rPr>
            </a:br>
            <a:r>
              <a:rPr lang="cs-CZ" sz="2400" smtClean="0">
                <a:latin typeface="Trebuchet MS" pitchFamily="34" charset="0"/>
              </a:rPr>
              <a:t>a příjmy ve výši nepostihnutelné exekucí tj. 150 % životního minima jednotlivce.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rebuchet MS" pitchFamily="34" charset="0"/>
              </a:rPr>
              <a:t>Insolvenční rejstřík</a:t>
            </a:r>
          </a:p>
        </p:txBody>
      </p:sp>
      <p:sp>
        <p:nvSpPr>
          <p:cNvPr id="36866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smtClean="0">
                <a:hlinkClick r:id="rId2"/>
              </a:rPr>
              <a:t>http://isir.justice.cz</a:t>
            </a:r>
            <a:r>
              <a:rPr lang="cs-CZ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latin typeface="Trebuchet MS" pitchFamily="34" charset="0"/>
              </a:rPr>
              <a:t>Právní úprava</a:t>
            </a:r>
            <a:r>
              <a:rPr lang="cs-CZ" dirty="0" smtClean="0"/>
              <a:t>			</a:t>
            </a:r>
            <a:r>
              <a:rPr lang="cs-CZ" sz="9600" dirty="0" smtClean="0"/>
              <a:t>§</a:t>
            </a:r>
            <a:endParaRPr lang="cs-CZ" sz="9600" dirty="0"/>
          </a:p>
        </p:txBody>
      </p:sp>
      <p:sp>
        <p:nvSpPr>
          <p:cNvPr id="17410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cs-CZ" sz="800" smtClean="0"/>
          </a:p>
          <a:p>
            <a:r>
              <a:rPr lang="cs-CZ" sz="2400" smtClean="0">
                <a:latin typeface="Trebuchet MS" pitchFamily="34" charset="0"/>
              </a:rPr>
              <a:t>Zákon č. 182/2006 Sb., o úpadku a způsobech jeho řešení, tzv. insolvenční zákon.</a:t>
            </a:r>
          </a:p>
          <a:p>
            <a:pPr>
              <a:buFont typeface="Wingdings 2" pitchFamily="18" charset="2"/>
              <a:buNone/>
            </a:pPr>
            <a:endParaRPr lang="cs-CZ" sz="800" smtClean="0">
              <a:latin typeface="Trebuchet MS" pitchFamily="34" charset="0"/>
            </a:endParaRPr>
          </a:p>
          <a:p>
            <a:r>
              <a:rPr lang="cs-CZ" sz="2400" smtClean="0">
                <a:latin typeface="Trebuchet MS" pitchFamily="34" charset="0"/>
              </a:rPr>
              <a:t>Účinnost zákona od 1. 1. 2008.</a:t>
            </a:r>
          </a:p>
          <a:p>
            <a:pPr>
              <a:buFont typeface="Wingdings 2" pitchFamily="18" charset="2"/>
              <a:buNone/>
            </a:pPr>
            <a:endParaRPr lang="cs-CZ" sz="800" smtClean="0"/>
          </a:p>
          <a:p>
            <a:r>
              <a:rPr lang="cs-CZ" sz="2400" smtClean="0">
                <a:hlinkClick r:id="rId2"/>
              </a:rPr>
              <a:t>http://insolvencni-zakon.justice.cz/obecne-informace/zakon.html</a:t>
            </a:r>
            <a:endParaRPr lang="cs-CZ" sz="2400" smtClean="0"/>
          </a:p>
          <a:p>
            <a:endParaRPr lang="cs-CZ" smtClean="0"/>
          </a:p>
          <a:p>
            <a:pPr>
              <a:buFont typeface="Wingdings 2" pitchFamily="18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latin typeface="Trebuchet MS" pitchFamily="34" charset="0"/>
              </a:rPr>
              <a:t>Pojem úpadek</a:t>
            </a:r>
            <a:r>
              <a:rPr lang="cs-CZ" dirty="0" smtClean="0"/>
              <a:t>			</a:t>
            </a:r>
            <a:r>
              <a:rPr lang="cs-CZ" sz="9800" dirty="0" smtClean="0"/>
              <a:t>§</a:t>
            </a:r>
            <a:endParaRPr lang="cs-CZ" sz="9800" dirty="0"/>
          </a:p>
        </p:txBody>
      </p:sp>
      <p:sp>
        <p:nvSpPr>
          <p:cNvPr id="18434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cs-CZ" sz="800" smtClean="0"/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Trebuchet MS" pitchFamily="34" charset="0"/>
              </a:rPr>
              <a:t>Podle insolvenčního zákona - § 3</a:t>
            </a:r>
          </a:p>
          <a:p>
            <a:pPr>
              <a:buFont typeface="Wingdings 2" pitchFamily="18" charset="2"/>
              <a:buNone/>
            </a:pPr>
            <a:endParaRPr lang="cs-CZ" sz="2400" smtClean="0">
              <a:latin typeface="Trebuchet MS" pitchFamily="34" charset="0"/>
            </a:endParaRPr>
          </a:p>
          <a:p>
            <a:pPr algn="just">
              <a:buFont typeface="Wingdings 2" pitchFamily="18" charset="2"/>
              <a:buNone/>
            </a:pPr>
            <a:r>
              <a:rPr lang="cs-CZ" sz="2400" smtClean="0">
                <a:latin typeface="Trebuchet MS" pitchFamily="34" charset="0"/>
              </a:rPr>
              <a:t>„Dlužník je v úpadku, jestliže má:</a:t>
            </a:r>
          </a:p>
          <a:p>
            <a:pPr algn="just">
              <a:buFont typeface="Wingdings 2" pitchFamily="18" charset="2"/>
              <a:buNone/>
            </a:pPr>
            <a:r>
              <a:rPr lang="cs-CZ" sz="2400" smtClean="0">
                <a:latin typeface="Trebuchet MS" pitchFamily="34" charset="0"/>
              </a:rPr>
              <a:t>		a) </a:t>
            </a:r>
            <a:r>
              <a:rPr lang="cs-CZ" sz="2400" smtClean="0">
                <a:solidFill>
                  <a:srgbClr val="FF0000"/>
                </a:solidFill>
                <a:latin typeface="Trebuchet MS" pitchFamily="34" charset="0"/>
              </a:rPr>
              <a:t>více věřitelů</a:t>
            </a:r>
          </a:p>
          <a:p>
            <a:pPr algn="just">
              <a:buFont typeface="Wingdings 2" pitchFamily="18" charset="2"/>
              <a:buNone/>
            </a:pPr>
            <a:r>
              <a:rPr lang="cs-CZ" sz="2400" smtClean="0">
                <a:latin typeface="Trebuchet MS" pitchFamily="34" charset="0"/>
              </a:rPr>
              <a:t> a</a:t>
            </a:r>
            <a:br>
              <a:rPr lang="cs-CZ" sz="2400" smtClean="0">
                <a:latin typeface="Trebuchet MS" pitchFamily="34" charset="0"/>
              </a:rPr>
            </a:br>
            <a:r>
              <a:rPr lang="cs-CZ" sz="2400" smtClean="0">
                <a:latin typeface="Trebuchet MS" pitchFamily="34" charset="0"/>
              </a:rPr>
              <a:t>	b) </a:t>
            </a:r>
            <a:r>
              <a:rPr lang="cs-CZ" sz="2400" smtClean="0">
                <a:solidFill>
                  <a:srgbClr val="FF0000"/>
                </a:solidFill>
                <a:latin typeface="Trebuchet MS" pitchFamily="34" charset="0"/>
              </a:rPr>
              <a:t>peněžité závazky </a:t>
            </a:r>
            <a:r>
              <a:rPr lang="cs-CZ" sz="2400" smtClean="0">
                <a:latin typeface="Trebuchet MS" pitchFamily="34" charset="0"/>
              </a:rPr>
              <a:t>po dobu delší 30 dnů po 	lhůtě splatnosti</a:t>
            </a:r>
          </a:p>
          <a:p>
            <a:pPr algn="just">
              <a:buFont typeface="Wingdings 2" pitchFamily="18" charset="2"/>
              <a:buNone/>
            </a:pPr>
            <a:r>
              <a:rPr lang="cs-CZ" sz="2400" smtClean="0">
                <a:latin typeface="Trebuchet MS" pitchFamily="34" charset="0"/>
              </a:rPr>
              <a:t> a</a:t>
            </a:r>
            <a:br>
              <a:rPr lang="cs-CZ" sz="2400" smtClean="0">
                <a:latin typeface="Trebuchet MS" pitchFamily="34" charset="0"/>
              </a:rPr>
            </a:br>
            <a:r>
              <a:rPr lang="cs-CZ" sz="2400" smtClean="0">
                <a:latin typeface="Trebuchet MS" pitchFamily="34" charset="0"/>
              </a:rPr>
              <a:t>	c) tyto závazky </a:t>
            </a:r>
            <a:r>
              <a:rPr lang="cs-CZ" sz="2400" smtClean="0">
                <a:solidFill>
                  <a:srgbClr val="FF0000"/>
                </a:solidFill>
                <a:latin typeface="Trebuchet MS" pitchFamily="34" charset="0"/>
              </a:rPr>
              <a:t>není schopen plnit </a:t>
            </a:r>
            <a:r>
              <a:rPr lang="cs-CZ" sz="2400" smtClean="0">
                <a:latin typeface="Trebuchet MS" pitchFamily="34" charset="0"/>
              </a:rPr>
              <a:t>(dále jen 	"platební neschopnost")“.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rebuchet MS" pitchFamily="34" charset="0"/>
              </a:rPr>
              <a:t>Řešení úpadku - možnosti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latin typeface="Trebuchet MS" pitchFamily="34" charset="0"/>
              </a:rPr>
              <a:t>Podstata  osobního bankrotu - oddlužení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cs-CZ" sz="800" smtClean="0"/>
          </a:p>
          <a:p>
            <a:pPr algn="just"/>
            <a:r>
              <a:rPr lang="cs-CZ" sz="2400" smtClean="0">
                <a:latin typeface="Trebuchet MS" pitchFamily="34" charset="0"/>
              </a:rPr>
              <a:t>Možné využít </a:t>
            </a:r>
            <a:r>
              <a:rPr lang="cs-CZ" sz="2400" b="1" smtClean="0">
                <a:latin typeface="Trebuchet MS" pitchFamily="34" charset="0"/>
              </a:rPr>
              <a:t>pro dlužníky – občany, </a:t>
            </a:r>
            <a:r>
              <a:rPr lang="cs-CZ" sz="2400" smtClean="0">
                <a:latin typeface="Trebuchet MS" pitchFamily="34" charset="0"/>
              </a:rPr>
              <a:t>fyzické osoby, ne podniky, podnikatele.</a:t>
            </a:r>
          </a:p>
          <a:p>
            <a:pPr algn="just">
              <a:buFont typeface="Wingdings" pitchFamily="2" charset="2"/>
              <a:buNone/>
            </a:pPr>
            <a:endParaRPr lang="cs-CZ" sz="2400" smtClean="0">
              <a:latin typeface="Trebuchet MS" pitchFamily="34" charset="0"/>
            </a:endParaRPr>
          </a:p>
          <a:p>
            <a:pPr algn="just"/>
            <a:r>
              <a:rPr lang="cs-CZ" sz="2400" b="1" smtClean="0">
                <a:latin typeface="Trebuchet MS" pitchFamily="34" charset="0"/>
              </a:rPr>
              <a:t>Smyslem je poskytnout pomoc </a:t>
            </a:r>
            <a:r>
              <a:rPr lang="cs-CZ" sz="2400" smtClean="0">
                <a:latin typeface="Trebuchet MS" pitchFamily="34" charset="0"/>
              </a:rPr>
              <a:t>těm, kteří chtějí splácet a nemají dostačující příjmy ani majetek.</a:t>
            </a:r>
          </a:p>
          <a:p>
            <a:pPr algn="just">
              <a:buFont typeface="Wingdings" pitchFamily="2" charset="2"/>
              <a:buNone/>
            </a:pPr>
            <a:endParaRPr lang="cs-CZ" sz="2400" smtClean="0">
              <a:latin typeface="Trebuchet MS" pitchFamily="34" charset="0"/>
            </a:endParaRPr>
          </a:p>
          <a:p>
            <a:pPr algn="just"/>
            <a:r>
              <a:rPr lang="cs-CZ" sz="2400" b="1" smtClean="0">
                <a:latin typeface="Trebuchet MS" pitchFamily="34" charset="0"/>
              </a:rPr>
              <a:t>Předpoklad</a:t>
            </a:r>
            <a:r>
              <a:rPr lang="cs-CZ" sz="2400" smtClean="0">
                <a:latin typeface="Trebuchet MS" pitchFamily="34" charset="0"/>
              </a:rPr>
              <a:t>, že bude dlužník schopen uhradit min.</a:t>
            </a:r>
            <a:br>
              <a:rPr lang="cs-CZ" sz="2400" smtClean="0">
                <a:latin typeface="Trebuchet MS" pitchFamily="34" charset="0"/>
              </a:rPr>
            </a:br>
            <a:r>
              <a:rPr lang="cs-CZ" sz="2400" b="1" smtClean="0">
                <a:latin typeface="Trebuchet MS" pitchFamily="34" charset="0"/>
              </a:rPr>
              <a:t>30 % z každého dluhu </a:t>
            </a:r>
            <a:r>
              <a:rPr lang="cs-CZ" sz="2400" smtClean="0">
                <a:latin typeface="Trebuchet MS" pitchFamily="34" charset="0"/>
              </a:rPr>
              <a:t>nezajištěným věřitelům </a:t>
            </a:r>
            <a:r>
              <a:rPr lang="cs-CZ" sz="2400" b="1" smtClean="0">
                <a:latin typeface="Trebuchet MS" pitchFamily="34" charset="0"/>
              </a:rPr>
              <a:t>do</a:t>
            </a:r>
            <a:br>
              <a:rPr lang="cs-CZ" sz="2400" b="1" smtClean="0">
                <a:latin typeface="Trebuchet MS" pitchFamily="34" charset="0"/>
              </a:rPr>
            </a:br>
            <a:r>
              <a:rPr lang="cs-CZ" sz="2400" b="1" smtClean="0">
                <a:latin typeface="Trebuchet MS" pitchFamily="34" charset="0"/>
              </a:rPr>
              <a:t>5 let</a:t>
            </a:r>
            <a:r>
              <a:rPr lang="cs-CZ" sz="2400" smtClean="0">
                <a:latin typeface="Trebuchet MS" pitchFamily="34" charset="0"/>
              </a:rPr>
              <a:t> v měsíčních splátkách nebo jednorázově.</a:t>
            </a:r>
          </a:p>
          <a:p>
            <a:pPr>
              <a:buFont typeface="Wingdings" pitchFamily="2" charset="2"/>
              <a:buNone/>
            </a:pPr>
            <a:endParaRPr lang="cs-CZ" sz="2000" smtClean="0"/>
          </a:p>
          <a:p>
            <a:pPr>
              <a:buFont typeface="Wingdings 2" pitchFamily="18" charset="2"/>
              <a:buNone/>
            </a:pPr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Výhody 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Bef>
                <a:spcPts val="1200"/>
              </a:spcBef>
            </a:pPr>
            <a:r>
              <a:rPr lang="cs-CZ" smtClean="0">
                <a:latin typeface="Trebuchet MS" pitchFamily="34" charset="0"/>
              </a:rPr>
              <a:t>Od podání návrhu dluh nenarůstá o související úroky a pokuty, ZMRAZÍ SE.</a:t>
            </a:r>
          </a:p>
          <a:p>
            <a:pPr algn="just">
              <a:spcBef>
                <a:spcPts val="1200"/>
              </a:spcBef>
            </a:pPr>
            <a:r>
              <a:rPr lang="cs-CZ" smtClean="0">
                <a:latin typeface="Trebuchet MS" pitchFamily="34" charset="0"/>
              </a:rPr>
              <a:t>Je ukončena exekuce.</a:t>
            </a:r>
          </a:p>
          <a:p>
            <a:pPr algn="just">
              <a:spcBef>
                <a:spcPts val="1200"/>
              </a:spcBef>
            </a:pPr>
            <a:r>
              <a:rPr lang="cs-CZ" smtClean="0">
                <a:latin typeface="Trebuchet MS" pitchFamily="34" charset="0"/>
              </a:rPr>
              <a:t>Pokud se podaří splatit min. 30 % závazků, je dlužník od zbytku dluhů osvobozen.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Nevýhody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algn="just" fontAlgn="auto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Trebuchet MS" pitchFamily="34" charset="0"/>
              </a:rPr>
              <a:t>Pokud využijete zprostředkující společnosti, zpoplatňují své služby, obvykle jen zprostředkovávají komunikaci, výsledek nezaručí.</a:t>
            </a:r>
          </a:p>
          <a:p>
            <a:pPr marL="274320" indent="-274320" algn="just" fontAlgn="auto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Trebuchet MS" pitchFamily="34" charset="0"/>
              </a:rPr>
              <a:t>Soud může požadovat zálohu až 50 000 Kč na náklady řízení.</a:t>
            </a:r>
          </a:p>
          <a:p>
            <a:pPr marL="274320" indent="-274320" algn="just" fontAlgn="auto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Trebuchet MS" pitchFamily="34" charset="0"/>
              </a:rPr>
              <a:t>Můžeme přijít o majetek, o který nechceme přijít, neboť způsob oddlužení volí věřitelé.</a:t>
            </a:r>
          </a:p>
          <a:p>
            <a:pPr marL="274320" indent="-274320" algn="just" fontAlgn="auto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Trebuchet MS" pitchFamily="34" charset="0"/>
              </a:rPr>
              <a:t>Při zamítnutí návrhu může soud stanovit řešení konkursem, tedy prodejem majetku a zbylé dluhy jsou dále vymáhány.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 koho?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cs-CZ" smtClean="0"/>
          </a:p>
        </p:txBody>
      </p:sp>
      <p:sp>
        <p:nvSpPr>
          <p:cNvPr id="4" name="Elipsa 3"/>
          <p:cNvSpPr/>
          <p:nvPr/>
        </p:nvSpPr>
        <p:spPr>
          <a:xfrm>
            <a:off x="1331913" y="1916113"/>
            <a:ext cx="6192837" cy="40338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1331913" y="2565400"/>
            <a:ext cx="2232025" cy="2808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Trebuchet MS" pitchFamily="34" charset="0"/>
              </a:rPr>
              <a:t>Podnikatelé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3276600" y="2276475"/>
            <a:ext cx="2663825" cy="936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Trebuchet MS" pitchFamily="34" charset="0"/>
              </a:rPr>
              <a:t>Nezaměstnaní bez majetku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7" name="Elipsa 6"/>
          <p:cNvSpPr/>
          <p:nvPr/>
        </p:nvSpPr>
        <p:spPr>
          <a:xfrm>
            <a:off x="3419475" y="4868863"/>
            <a:ext cx="2736850" cy="792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Trebuchet MS" pitchFamily="34" charset="0"/>
              </a:rPr>
              <a:t>Lidé s nízkými příjmy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3779838" y="3213100"/>
            <a:ext cx="2160587" cy="1152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latin typeface="Trebuchet MS" pitchFamily="34" charset="0"/>
              </a:rPr>
              <a:t>Odsouzení během předchozích 5 let za majetkové TČ</a:t>
            </a:r>
            <a:endParaRPr lang="cs-CZ" sz="1200" dirty="0">
              <a:latin typeface="Trebuchet MS" pitchFamily="34" charset="0"/>
            </a:endParaRPr>
          </a:p>
        </p:txBody>
      </p:sp>
      <p:sp>
        <p:nvSpPr>
          <p:cNvPr id="9" name="Elipsa 8"/>
          <p:cNvSpPr/>
          <p:nvPr/>
        </p:nvSpPr>
        <p:spPr>
          <a:xfrm>
            <a:off x="4859338" y="4149725"/>
            <a:ext cx="2305050" cy="86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latin typeface="Trebuchet MS" pitchFamily="34" charset="0"/>
              </a:rPr>
              <a:t>Osoby, u kterých v předchozích 5 letech již probíhalo oddlužení</a:t>
            </a:r>
            <a:endParaRPr lang="cs-CZ" sz="1200" dirty="0">
              <a:latin typeface="Trebuchet MS" pitchFamily="34" charset="0"/>
            </a:endParaRPr>
          </a:p>
        </p:txBody>
      </p:sp>
      <p:sp>
        <p:nvSpPr>
          <p:cNvPr id="10" name="Zaoblený obdélníkový popisek 9"/>
          <p:cNvSpPr/>
          <p:nvPr/>
        </p:nvSpPr>
        <p:spPr>
          <a:xfrm>
            <a:off x="6443663" y="1052513"/>
            <a:ext cx="1944687" cy="1368425"/>
          </a:xfrm>
          <a:prstGeom prst="wedgeRoundRectCallout">
            <a:avLst>
              <a:gd name="adj1" fmla="val -20086"/>
              <a:gd name="adj2" fmla="val 79474"/>
              <a:gd name="adj3" fmla="val 1666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Ostatní mohou požádat o oddlužení</a:t>
            </a:r>
            <a:endParaRPr lang="cs-CZ" dirty="0"/>
          </a:p>
        </p:txBody>
      </p:sp>
      <p:sp>
        <p:nvSpPr>
          <p:cNvPr id="12" name="Zaoblený obdélníkový popisek 11"/>
          <p:cNvSpPr/>
          <p:nvPr/>
        </p:nvSpPr>
        <p:spPr>
          <a:xfrm>
            <a:off x="827088" y="2060575"/>
            <a:ext cx="1584325" cy="1008063"/>
          </a:xfrm>
          <a:prstGeom prst="wedgeRoundRectCallout">
            <a:avLst>
              <a:gd name="adj1" fmla="val 8486"/>
              <a:gd name="adj2" fmla="val 9417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Nemohou požádat o oddlužení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Dosáhneme na oddlužení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Lze zjistit na </a:t>
            </a:r>
            <a:r>
              <a:rPr lang="cs-CZ" smtClean="0">
                <a:hlinkClick r:id="rId2"/>
              </a:rPr>
              <a:t>www.insolvencni-zakon</a:t>
            </a:r>
            <a:r>
              <a:rPr lang="cs-CZ" smtClean="0"/>
              <a:t>. cz.</a:t>
            </a:r>
          </a:p>
          <a:p>
            <a:pPr>
              <a:spcBef>
                <a:spcPts val="1200"/>
              </a:spcBef>
            </a:pPr>
            <a:r>
              <a:rPr lang="cs-CZ" smtClean="0"/>
              <a:t>Důležité:</a:t>
            </a:r>
          </a:p>
          <a:p>
            <a:pPr lvl="2"/>
            <a:r>
              <a:rPr lang="cs-CZ" smtClean="0"/>
              <a:t>Výše čistého příjmu.</a:t>
            </a:r>
          </a:p>
          <a:p>
            <a:pPr lvl="2"/>
            <a:r>
              <a:rPr lang="cs-CZ" smtClean="0"/>
              <a:t>Výše dluhů.</a:t>
            </a:r>
          </a:p>
          <a:p>
            <a:pPr lvl="2"/>
            <a:r>
              <a:rPr lang="cs-CZ" smtClean="0"/>
              <a:t>Počet dětí a rodinný stav.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188</TotalTime>
  <Words>676</Words>
  <Application>Microsoft Office PowerPoint</Application>
  <PresentationFormat>Předvádění na obrazovce (4:3)</PresentationFormat>
  <Paragraphs>136</Paragraphs>
  <Slides>18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Šablona návrhu</vt:lpstr>
      </vt:variant>
      <vt:variant>
        <vt:i4>5</vt:i4>
      </vt:variant>
      <vt:variant>
        <vt:lpstr>Nadpisy snímků</vt:lpstr>
      </vt:variant>
      <vt:variant>
        <vt:i4>18</vt:i4>
      </vt:variant>
    </vt:vector>
  </HeadingPairs>
  <TitlesOfParts>
    <vt:vector size="30" baseType="lpstr">
      <vt:lpstr>Perpetua</vt:lpstr>
      <vt:lpstr>Arial</vt:lpstr>
      <vt:lpstr>Franklin Gothic Book</vt:lpstr>
      <vt:lpstr>Wingdings 2</vt:lpstr>
      <vt:lpstr>Calibri</vt:lpstr>
      <vt:lpstr>Trebuchet MS</vt:lpstr>
      <vt:lpstr>Wingdings</vt:lpstr>
      <vt:lpstr>Jmění</vt:lpstr>
      <vt:lpstr>Jmění</vt:lpstr>
      <vt:lpstr>Jmění</vt:lpstr>
      <vt:lpstr>Jmění</vt:lpstr>
      <vt:lpstr>Jmění</vt:lpstr>
      <vt:lpstr>Osobní bankrot</vt:lpstr>
      <vt:lpstr>Právní úprava   §</vt:lpstr>
      <vt:lpstr>Pojem úpadek   §</vt:lpstr>
      <vt:lpstr>Řešení úpadku - možnosti</vt:lpstr>
      <vt:lpstr>Podstata  osobního bankrotu - oddlužení</vt:lpstr>
      <vt:lpstr>Výhody </vt:lpstr>
      <vt:lpstr>Nevýhody</vt:lpstr>
      <vt:lpstr>Pro koho?</vt:lpstr>
      <vt:lpstr>Dosáhneme na oddlužení</vt:lpstr>
      <vt:lpstr>Osobní bankrot - podmínky</vt:lpstr>
      <vt:lpstr>Osobní bankrot - kroky</vt:lpstr>
      <vt:lpstr>Krok č. 1 - podání návrhu</vt:lpstr>
      <vt:lpstr>Obsah návrhu</vt:lpstr>
      <vt:lpstr>Soudní řízení</vt:lpstr>
      <vt:lpstr>Oddlužení</vt:lpstr>
      <vt:lpstr>Rozpuštění dluhu</vt:lpstr>
      <vt:lpstr>Konkurs</vt:lpstr>
      <vt:lpstr>Insolvenční rejstřík</vt:lpstr>
    </vt:vector>
  </TitlesOfParts>
  <Company>ISŠTE Sokolov, Jednoty 1620, 356 11  SOKOLOV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Osobní bankrot</dc:title>
  <dc:creator>hethova</dc:creator>
  <cp:lastModifiedBy>hnatkova</cp:lastModifiedBy>
  <cp:revision>9</cp:revision>
  <dcterms:created xsi:type="dcterms:W3CDTF">2012-07-30T07:06:37Z</dcterms:created>
  <dcterms:modified xsi:type="dcterms:W3CDTF">2013-05-22T07:14:01Z</dcterms:modified>
</cp:coreProperties>
</file>